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97" r:id="rId3"/>
    <p:sldId id="265" r:id="rId4"/>
    <p:sldId id="271" r:id="rId5"/>
    <p:sldId id="273" r:id="rId6"/>
    <p:sldId id="274" r:id="rId7"/>
    <p:sldId id="275" r:id="rId8"/>
    <p:sldId id="280" r:id="rId9"/>
    <p:sldId id="272" r:id="rId10"/>
    <p:sldId id="291" r:id="rId11"/>
    <p:sldId id="279" r:id="rId12"/>
    <p:sldId id="277" r:id="rId13"/>
    <p:sldId id="276" r:id="rId14"/>
    <p:sldId id="278" r:id="rId15"/>
    <p:sldId id="292" r:id="rId16"/>
    <p:sldId id="257" r:id="rId17"/>
    <p:sldId id="259" r:id="rId18"/>
    <p:sldId id="260" r:id="rId19"/>
    <p:sldId id="261" r:id="rId20"/>
    <p:sldId id="262" r:id="rId21"/>
    <p:sldId id="283" r:id="rId22"/>
    <p:sldId id="263" r:id="rId23"/>
    <p:sldId id="293" r:id="rId24"/>
    <p:sldId id="282" r:id="rId25"/>
    <p:sldId id="281" r:id="rId26"/>
    <p:sldId id="294" r:id="rId27"/>
    <p:sldId id="264" r:id="rId28"/>
    <p:sldId id="266" r:id="rId29"/>
    <p:sldId id="269" r:id="rId30"/>
    <p:sldId id="284" r:id="rId31"/>
    <p:sldId id="287" r:id="rId32"/>
    <p:sldId id="288" r:id="rId33"/>
    <p:sldId id="290" r:id="rId34"/>
    <p:sldId id="270" r:id="rId35"/>
    <p:sldId id="285" r:id="rId36"/>
    <p:sldId id="286" r:id="rId37"/>
    <p:sldId id="296" r:id="rId38"/>
    <p:sldId id="258" r:id="rId39"/>
    <p:sldId id="295" r:id="rId40"/>
    <p:sldId id="298"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58BFF7"/>
    <a:srgbClr val="E5C8EA"/>
    <a:srgbClr val="F2A670"/>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45"/>
    <p:restoredTop sz="74218"/>
  </p:normalViewPr>
  <p:slideViewPr>
    <p:cSldViewPr snapToGrid="0" snapToObjects="1">
      <p:cViewPr varScale="1">
        <p:scale>
          <a:sx n="88" d="100"/>
          <a:sy n="88" d="100"/>
        </p:scale>
        <p:origin x="2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20B8BE-3FB0-4B57-AD5D-F1D23EA8BD1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5513BF5D-7E9C-46D8-8E1B-734D93A72579}">
      <dgm:prSet/>
      <dgm:spPr/>
      <dgm:t>
        <a:bodyPr/>
        <a:lstStyle/>
        <a:p>
          <a:r>
            <a:rPr kumimoji="1" lang="zh-CN"/>
            <a:t>文章目的：</a:t>
          </a:r>
          <a:endParaRPr lang="en-US"/>
        </a:p>
      </dgm:t>
    </dgm:pt>
    <dgm:pt modelId="{8A3086BC-36D7-46FE-9AD4-4D0BB251D947}" type="parTrans" cxnId="{AB297FBB-DBC4-4242-B051-3DF7E56741A6}">
      <dgm:prSet/>
      <dgm:spPr/>
      <dgm:t>
        <a:bodyPr/>
        <a:lstStyle/>
        <a:p>
          <a:endParaRPr lang="en-US"/>
        </a:p>
      </dgm:t>
    </dgm:pt>
    <dgm:pt modelId="{B047A264-19B6-4DFA-AF7D-12CBBEA37F80}" type="sibTrans" cxnId="{AB297FBB-DBC4-4242-B051-3DF7E56741A6}">
      <dgm:prSet/>
      <dgm:spPr/>
      <dgm:t>
        <a:bodyPr/>
        <a:lstStyle/>
        <a:p>
          <a:endParaRPr lang="en-US"/>
        </a:p>
      </dgm:t>
    </dgm:pt>
    <dgm:pt modelId="{17B21071-39EA-4341-A07C-F3DDD8C8A07F}">
      <dgm:prSet/>
      <dgm:spPr/>
      <dgm:t>
        <a:bodyPr/>
        <a:lstStyle/>
        <a:p>
          <a:r>
            <a:rPr kumimoji="1" lang="en-US" dirty="0"/>
            <a:t>1</a:t>
          </a:r>
          <a:r>
            <a:rPr kumimoji="1" lang="zh-CN" dirty="0"/>
            <a:t>、</a:t>
          </a:r>
          <a:r>
            <a:rPr lang="en-US" dirty="0"/>
            <a:t>combining rationality and emotion into conversational agents </a:t>
          </a:r>
        </a:p>
      </dgm:t>
    </dgm:pt>
    <dgm:pt modelId="{579464B7-652E-4F15-B413-7ED3E6DE44EF}" type="parTrans" cxnId="{948B3A46-AB82-41A4-B2C6-B83016AF722D}">
      <dgm:prSet/>
      <dgm:spPr/>
      <dgm:t>
        <a:bodyPr/>
        <a:lstStyle/>
        <a:p>
          <a:endParaRPr lang="en-US"/>
        </a:p>
      </dgm:t>
    </dgm:pt>
    <dgm:pt modelId="{8C073ADD-1710-4F2F-A22C-D5EEEDC47E5A}" type="sibTrans" cxnId="{948B3A46-AB82-41A4-B2C6-B83016AF722D}">
      <dgm:prSet/>
      <dgm:spPr/>
      <dgm:t>
        <a:bodyPr/>
        <a:lstStyle/>
        <a:p>
          <a:endParaRPr lang="en-US"/>
        </a:p>
      </dgm:t>
    </dgm:pt>
    <dgm:pt modelId="{79E87D52-138C-4E02-B96F-1BE882786F38}">
      <dgm:prSet/>
      <dgm:spPr/>
      <dgm:t>
        <a:bodyPr/>
        <a:lstStyle/>
        <a:p>
          <a:r>
            <a:rPr kumimoji="1" lang="en-US" dirty="0"/>
            <a:t>2</a:t>
          </a:r>
          <a:r>
            <a:rPr kumimoji="1" lang="zh-CN" dirty="0"/>
            <a:t>、要解决的两个</a:t>
          </a:r>
          <a:r>
            <a:rPr kumimoji="1" lang="zh-CN" altLang="en-US" dirty="0"/>
            <a:t>主要</a:t>
          </a:r>
          <a:r>
            <a:rPr kumimoji="1" lang="zh-CN" dirty="0"/>
            <a:t>问题：缺乏语料、怎么生成。</a:t>
          </a:r>
          <a:endParaRPr lang="en-US" dirty="0"/>
        </a:p>
      </dgm:t>
    </dgm:pt>
    <dgm:pt modelId="{41DCB886-779D-467C-A861-AF85379E98B3}" type="parTrans" cxnId="{606D66D1-7352-4FC7-9B0D-59361E2F54CB}">
      <dgm:prSet/>
      <dgm:spPr/>
      <dgm:t>
        <a:bodyPr/>
        <a:lstStyle/>
        <a:p>
          <a:endParaRPr lang="en-US"/>
        </a:p>
      </dgm:t>
    </dgm:pt>
    <dgm:pt modelId="{750F63EE-6DE1-436F-AF85-96F501457140}" type="sibTrans" cxnId="{606D66D1-7352-4FC7-9B0D-59361E2F54CB}">
      <dgm:prSet/>
      <dgm:spPr/>
      <dgm:t>
        <a:bodyPr/>
        <a:lstStyle/>
        <a:p>
          <a:endParaRPr lang="en-US"/>
        </a:p>
      </dgm:t>
    </dgm:pt>
    <dgm:pt modelId="{C25FB186-DC83-48EE-A76E-88D703EE0FE2}">
      <dgm:prSet/>
      <dgm:spPr/>
      <dgm:t>
        <a:bodyPr/>
        <a:lstStyle/>
        <a:p>
          <a:r>
            <a:rPr kumimoji="1" lang="zh-CN"/>
            <a:t>文章做法：</a:t>
          </a:r>
          <a:endParaRPr lang="en-US"/>
        </a:p>
      </dgm:t>
    </dgm:pt>
    <dgm:pt modelId="{39B044A3-FD2B-4888-AF13-173C10A7B083}" type="parTrans" cxnId="{E0C5B16F-269E-4B73-BC41-03B1A5653835}">
      <dgm:prSet/>
      <dgm:spPr/>
      <dgm:t>
        <a:bodyPr/>
        <a:lstStyle/>
        <a:p>
          <a:endParaRPr lang="en-US"/>
        </a:p>
      </dgm:t>
    </dgm:pt>
    <dgm:pt modelId="{E3151410-7D23-461C-91F1-1F0D27AE3351}" type="sibTrans" cxnId="{E0C5B16F-269E-4B73-BC41-03B1A5653835}">
      <dgm:prSet/>
      <dgm:spPr/>
      <dgm:t>
        <a:bodyPr/>
        <a:lstStyle/>
        <a:p>
          <a:endParaRPr lang="en-US"/>
        </a:p>
      </dgm:t>
    </dgm:pt>
    <dgm:pt modelId="{E22BFEF7-E9D8-46F1-A9EB-1F8DE6944900}">
      <dgm:prSet/>
      <dgm:spPr/>
      <dgm:t>
        <a:bodyPr/>
        <a:lstStyle/>
        <a:p>
          <a:r>
            <a:rPr kumimoji="1" lang="en-US" dirty="0"/>
            <a:t>1</a:t>
          </a:r>
          <a:r>
            <a:rPr kumimoji="1" lang="zh-CN" dirty="0"/>
            <a:t>、建立一个情感感知的常识知识图（</a:t>
          </a:r>
          <a:r>
            <a:rPr kumimoji="1" lang="en-US" dirty="0"/>
            <a:t>EA-CKG</a:t>
          </a:r>
          <a:r>
            <a:rPr kumimoji="1" lang="zh-CN" dirty="0"/>
            <a:t>），将常识和情感知识结合起来</a:t>
          </a:r>
          <a:endParaRPr lang="en-US" dirty="0"/>
        </a:p>
      </dgm:t>
    </dgm:pt>
    <dgm:pt modelId="{A9A97400-AAD8-44C5-AAD8-207D63D3FB97}" type="parTrans" cxnId="{BF887D0A-D5F0-4436-8BC0-BA1C86D288F8}">
      <dgm:prSet/>
      <dgm:spPr/>
      <dgm:t>
        <a:bodyPr/>
        <a:lstStyle/>
        <a:p>
          <a:endParaRPr lang="en-US"/>
        </a:p>
      </dgm:t>
    </dgm:pt>
    <dgm:pt modelId="{55DE0646-A48E-40B1-A8E4-05F09B21CA0C}" type="sibTrans" cxnId="{BF887D0A-D5F0-4436-8BC0-BA1C86D288F8}">
      <dgm:prSet/>
      <dgm:spPr/>
      <dgm:t>
        <a:bodyPr/>
        <a:lstStyle/>
        <a:p>
          <a:endParaRPr lang="en-US"/>
        </a:p>
      </dgm:t>
    </dgm:pt>
    <dgm:pt modelId="{9B72EA78-4CAB-4E4F-BC90-50574C8F8234}">
      <dgm:prSet/>
      <dgm:spPr/>
      <dgm:t>
        <a:bodyPr/>
        <a:lstStyle/>
        <a:p>
          <a:r>
            <a:rPr kumimoji="1" lang="en-US"/>
            <a:t>2</a:t>
          </a:r>
          <a:r>
            <a:rPr kumimoji="1" lang="zh-CN"/>
            <a:t>、从</a:t>
          </a:r>
          <a:r>
            <a:rPr kumimoji="1" lang="en-US"/>
            <a:t>EA-CKG</a:t>
          </a:r>
          <a:r>
            <a:rPr kumimoji="1" lang="zh-CN"/>
            <a:t>中获取知识构建隐变量来生成回复。</a:t>
          </a:r>
          <a:endParaRPr lang="en-US"/>
        </a:p>
      </dgm:t>
    </dgm:pt>
    <dgm:pt modelId="{8C4291DD-D343-40E7-8F1B-6456D280A5B1}" type="parTrans" cxnId="{083B8AFE-4EA5-4643-9615-1C25B7260B91}">
      <dgm:prSet/>
      <dgm:spPr/>
      <dgm:t>
        <a:bodyPr/>
        <a:lstStyle/>
        <a:p>
          <a:endParaRPr lang="en-US"/>
        </a:p>
      </dgm:t>
    </dgm:pt>
    <dgm:pt modelId="{C3791FE3-C476-45ED-AC5C-0135B4DB713C}" type="sibTrans" cxnId="{083B8AFE-4EA5-4643-9615-1C25B7260B91}">
      <dgm:prSet/>
      <dgm:spPr/>
      <dgm:t>
        <a:bodyPr/>
        <a:lstStyle/>
        <a:p>
          <a:endParaRPr lang="en-US"/>
        </a:p>
      </dgm:t>
    </dgm:pt>
    <dgm:pt modelId="{92731428-70D5-45C3-8F9E-EF9AFBC3E09B}">
      <dgm:prSet/>
      <dgm:spPr/>
      <dgm:t>
        <a:bodyPr/>
        <a:lstStyle/>
        <a:p>
          <a:r>
            <a:rPr kumimoji="1" lang="zh-CN" dirty="0"/>
            <a:t>文章任务：</a:t>
          </a:r>
          <a:endParaRPr lang="en-US" dirty="0"/>
        </a:p>
      </dgm:t>
    </dgm:pt>
    <dgm:pt modelId="{A1F9A2CC-E318-4104-9077-118CA87FC9DE}" type="parTrans" cxnId="{13A93D0E-1CB5-443C-8FA3-25CAC2038BD0}">
      <dgm:prSet/>
      <dgm:spPr/>
      <dgm:t>
        <a:bodyPr/>
        <a:lstStyle/>
        <a:p>
          <a:endParaRPr lang="en-US"/>
        </a:p>
      </dgm:t>
    </dgm:pt>
    <dgm:pt modelId="{35DB60A7-C1CB-4123-BE2F-9B1D1366C962}" type="sibTrans" cxnId="{13A93D0E-1CB5-443C-8FA3-25CAC2038BD0}">
      <dgm:prSet/>
      <dgm:spPr/>
      <dgm:t>
        <a:bodyPr/>
        <a:lstStyle/>
        <a:p>
          <a:endParaRPr lang="en-US"/>
        </a:p>
      </dgm:t>
    </dgm:pt>
    <dgm:pt modelId="{815EAC6F-B46D-418B-ABBE-09546480648A}">
      <dgm:prSet/>
      <dgm:spPr/>
      <dgm:t>
        <a:bodyPr/>
        <a:lstStyle/>
        <a:p>
          <a:r>
            <a:rPr kumimoji="1" lang="zh-CN" dirty="0"/>
            <a:t>输入：上文</a:t>
          </a:r>
          <a:r>
            <a:rPr kumimoji="1" lang="en-US" dirty="0"/>
            <a:t>X</a:t>
          </a:r>
          <a:r>
            <a:rPr kumimoji="1" lang="zh-CN" dirty="0"/>
            <a:t>，情感类别</a:t>
          </a:r>
          <a:r>
            <a:rPr kumimoji="1" lang="en-US" dirty="0"/>
            <a:t>e</a:t>
          </a:r>
          <a:r>
            <a:rPr kumimoji="1" lang="zh-CN" dirty="0"/>
            <a:t>。</a:t>
          </a:r>
          <a:endParaRPr lang="en-US" dirty="0"/>
        </a:p>
      </dgm:t>
    </dgm:pt>
    <dgm:pt modelId="{409197B5-D341-4A2B-9B61-638DCB043391}" type="parTrans" cxnId="{8094C314-E2C9-4A6B-8857-5930746EF05F}">
      <dgm:prSet/>
      <dgm:spPr/>
      <dgm:t>
        <a:bodyPr/>
        <a:lstStyle/>
        <a:p>
          <a:endParaRPr lang="en-US"/>
        </a:p>
      </dgm:t>
    </dgm:pt>
    <dgm:pt modelId="{AE2E468E-B828-434D-815A-6CA49668E892}" type="sibTrans" cxnId="{8094C314-E2C9-4A6B-8857-5930746EF05F}">
      <dgm:prSet/>
      <dgm:spPr/>
      <dgm:t>
        <a:bodyPr/>
        <a:lstStyle/>
        <a:p>
          <a:endParaRPr lang="en-US"/>
        </a:p>
      </dgm:t>
    </dgm:pt>
    <dgm:pt modelId="{920BD190-7954-4EBD-B3BC-41EF9834D944}">
      <dgm:prSet/>
      <dgm:spPr/>
      <dgm:t>
        <a:bodyPr/>
        <a:lstStyle/>
        <a:p>
          <a:r>
            <a:rPr kumimoji="1" lang="zh-CN" dirty="0"/>
            <a:t>输出：符合情感</a:t>
          </a:r>
          <a:r>
            <a:rPr kumimoji="1" lang="en-US" dirty="0"/>
            <a:t>e</a:t>
          </a:r>
          <a:r>
            <a:rPr kumimoji="1" lang="zh-CN" dirty="0"/>
            <a:t>的，</a:t>
          </a:r>
          <a:r>
            <a:rPr lang="en-US" dirty="0"/>
            <a:t>commonsense-aware </a:t>
          </a:r>
          <a:r>
            <a:rPr lang="zh-CN" dirty="0"/>
            <a:t>的回复</a:t>
          </a:r>
          <a:r>
            <a:rPr lang="en-US" dirty="0"/>
            <a:t>Y</a:t>
          </a:r>
          <a:r>
            <a:rPr lang="zh-CN" dirty="0"/>
            <a:t>。</a:t>
          </a:r>
          <a:endParaRPr lang="en-US" dirty="0"/>
        </a:p>
      </dgm:t>
    </dgm:pt>
    <dgm:pt modelId="{D1EE5401-2188-4626-B2CB-955B11A07ABB}" type="parTrans" cxnId="{45F9E6FA-2DCD-4180-8F81-4AEC2DDA71B5}">
      <dgm:prSet/>
      <dgm:spPr/>
      <dgm:t>
        <a:bodyPr/>
        <a:lstStyle/>
        <a:p>
          <a:endParaRPr lang="en-US"/>
        </a:p>
      </dgm:t>
    </dgm:pt>
    <dgm:pt modelId="{04CE2DD3-EC6C-4E09-A9BC-CAE2E23625BD}" type="sibTrans" cxnId="{45F9E6FA-2DCD-4180-8F81-4AEC2DDA71B5}">
      <dgm:prSet/>
      <dgm:spPr/>
      <dgm:t>
        <a:bodyPr/>
        <a:lstStyle/>
        <a:p>
          <a:endParaRPr lang="en-US"/>
        </a:p>
      </dgm:t>
    </dgm:pt>
    <dgm:pt modelId="{3F80BAEF-0D25-6840-AC0A-99A223BD0ABE}" type="pres">
      <dgm:prSet presAssocID="{D920B8BE-3FB0-4B57-AD5D-F1D23EA8BD14}" presName="linear" presStyleCnt="0">
        <dgm:presLayoutVars>
          <dgm:dir/>
          <dgm:animLvl val="lvl"/>
          <dgm:resizeHandles val="exact"/>
        </dgm:presLayoutVars>
      </dgm:prSet>
      <dgm:spPr/>
    </dgm:pt>
    <dgm:pt modelId="{1C596A4D-F27C-2C4B-9D6D-BC667F939BAB}" type="pres">
      <dgm:prSet presAssocID="{92731428-70D5-45C3-8F9E-EF9AFBC3E09B}" presName="parentLin" presStyleCnt="0"/>
      <dgm:spPr/>
    </dgm:pt>
    <dgm:pt modelId="{2C499B94-8561-3F44-9D63-0E1634037B95}" type="pres">
      <dgm:prSet presAssocID="{92731428-70D5-45C3-8F9E-EF9AFBC3E09B}" presName="parentLeftMargin" presStyleLbl="node1" presStyleIdx="0" presStyleCnt="3"/>
      <dgm:spPr/>
    </dgm:pt>
    <dgm:pt modelId="{5E96B917-56D2-EC4E-A294-2686E999B8D0}" type="pres">
      <dgm:prSet presAssocID="{92731428-70D5-45C3-8F9E-EF9AFBC3E09B}" presName="parentText" presStyleLbl="node1" presStyleIdx="0" presStyleCnt="3">
        <dgm:presLayoutVars>
          <dgm:chMax val="0"/>
          <dgm:bulletEnabled val="1"/>
        </dgm:presLayoutVars>
      </dgm:prSet>
      <dgm:spPr/>
    </dgm:pt>
    <dgm:pt modelId="{B38F63DA-7BC9-B54B-B415-D1AD063AE312}" type="pres">
      <dgm:prSet presAssocID="{92731428-70D5-45C3-8F9E-EF9AFBC3E09B}" presName="negativeSpace" presStyleCnt="0"/>
      <dgm:spPr/>
    </dgm:pt>
    <dgm:pt modelId="{B5B04185-1EA4-FE49-A01E-E70B62FB59BD}" type="pres">
      <dgm:prSet presAssocID="{92731428-70D5-45C3-8F9E-EF9AFBC3E09B}" presName="childText" presStyleLbl="conFgAcc1" presStyleIdx="0" presStyleCnt="3">
        <dgm:presLayoutVars>
          <dgm:bulletEnabled val="1"/>
        </dgm:presLayoutVars>
      </dgm:prSet>
      <dgm:spPr/>
    </dgm:pt>
    <dgm:pt modelId="{B7F89DF2-C4D6-DB4C-BD04-D8BC815CA255}" type="pres">
      <dgm:prSet presAssocID="{35DB60A7-C1CB-4123-BE2F-9B1D1366C962}" presName="spaceBetweenRectangles" presStyleCnt="0"/>
      <dgm:spPr/>
    </dgm:pt>
    <dgm:pt modelId="{C3148687-CB1D-564A-868A-6F803386B498}" type="pres">
      <dgm:prSet presAssocID="{5513BF5D-7E9C-46D8-8E1B-734D93A72579}" presName="parentLin" presStyleCnt="0"/>
      <dgm:spPr/>
    </dgm:pt>
    <dgm:pt modelId="{DD61733F-FCFE-B541-A546-D2C180E0110C}" type="pres">
      <dgm:prSet presAssocID="{5513BF5D-7E9C-46D8-8E1B-734D93A72579}" presName="parentLeftMargin" presStyleLbl="node1" presStyleIdx="0" presStyleCnt="3"/>
      <dgm:spPr/>
    </dgm:pt>
    <dgm:pt modelId="{F2EC8371-E361-5B46-8516-BB15738BFACB}" type="pres">
      <dgm:prSet presAssocID="{5513BF5D-7E9C-46D8-8E1B-734D93A72579}" presName="parentText" presStyleLbl="node1" presStyleIdx="1" presStyleCnt="3">
        <dgm:presLayoutVars>
          <dgm:chMax val="0"/>
          <dgm:bulletEnabled val="1"/>
        </dgm:presLayoutVars>
      </dgm:prSet>
      <dgm:spPr/>
    </dgm:pt>
    <dgm:pt modelId="{28A76A04-B82F-7140-99AA-4F035C0CD128}" type="pres">
      <dgm:prSet presAssocID="{5513BF5D-7E9C-46D8-8E1B-734D93A72579}" presName="negativeSpace" presStyleCnt="0"/>
      <dgm:spPr/>
    </dgm:pt>
    <dgm:pt modelId="{34DC1938-E93E-A746-87B8-C1FEB73CCE64}" type="pres">
      <dgm:prSet presAssocID="{5513BF5D-7E9C-46D8-8E1B-734D93A72579}" presName="childText" presStyleLbl="conFgAcc1" presStyleIdx="1" presStyleCnt="3">
        <dgm:presLayoutVars>
          <dgm:bulletEnabled val="1"/>
        </dgm:presLayoutVars>
      </dgm:prSet>
      <dgm:spPr/>
    </dgm:pt>
    <dgm:pt modelId="{9F8B5676-F972-324B-9011-430706195219}" type="pres">
      <dgm:prSet presAssocID="{B047A264-19B6-4DFA-AF7D-12CBBEA37F80}" presName="spaceBetweenRectangles" presStyleCnt="0"/>
      <dgm:spPr/>
    </dgm:pt>
    <dgm:pt modelId="{0F357D8F-82DE-B84E-9221-5834F1A0AA9A}" type="pres">
      <dgm:prSet presAssocID="{C25FB186-DC83-48EE-A76E-88D703EE0FE2}" presName="parentLin" presStyleCnt="0"/>
      <dgm:spPr/>
    </dgm:pt>
    <dgm:pt modelId="{824785DE-7A88-7B4C-BD70-7944BEE80EA4}" type="pres">
      <dgm:prSet presAssocID="{C25FB186-DC83-48EE-A76E-88D703EE0FE2}" presName="parentLeftMargin" presStyleLbl="node1" presStyleIdx="1" presStyleCnt="3"/>
      <dgm:spPr/>
    </dgm:pt>
    <dgm:pt modelId="{7C85D973-4244-E649-B30C-B39E0DD013CF}" type="pres">
      <dgm:prSet presAssocID="{C25FB186-DC83-48EE-A76E-88D703EE0FE2}" presName="parentText" presStyleLbl="node1" presStyleIdx="2" presStyleCnt="3">
        <dgm:presLayoutVars>
          <dgm:chMax val="0"/>
          <dgm:bulletEnabled val="1"/>
        </dgm:presLayoutVars>
      </dgm:prSet>
      <dgm:spPr/>
    </dgm:pt>
    <dgm:pt modelId="{D90AF4B6-215E-7A4D-8747-3ED9168B9A26}" type="pres">
      <dgm:prSet presAssocID="{C25FB186-DC83-48EE-A76E-88D703EE0FE2}" presName="negativeSpace" presStyleCnt="0"/>
      <dgm:spPr/>
    </dgm:pt>
    <dgm:pt modelId="{EA44D6A7-628F-9A42-8341-4D3CFC05F11A}" type="pres">
      <dgm:prSet presAssocID="{C25FB186-DC83-48EE-A76E-88D703EE0FE2}" presName="childText" presStyleLbl="conFgAcc1" presStyleIdx="2" presStyleCnt="3">
        <dgm:presLayoutVars>
          <dgm:bulletEnabled val="1"/>
        </dgm:presLayoutVars>
      </dgm:prSet>
      <dgm:spPr/>
    </dgm:pt>
  </dgm:ptLst>
  <dgm:cxnLst>
    <dgm:cxn modelId="{7DAF4F0A-A586-2A44-B080-8A6FFD34399E}" type="presOf" srcId="{5513BF5D-7E9C-46D8-8E1B-734D93A72579}" destId="{DD61733F-FCFE-B541-A546-D2C180E0110C}" srcOrd="0" destOrd="0" presId="urn:microsoft.com/office/officeart/2005/8/layout/list1"/>
    <dgm:cxn modelId="{BF887D0A-D5F0-4436-8BC0-BA1C86D288F8}" srcId="{C25FB186-DC83-48EE-A76E-88D703EE0FE2}" destId="{E22BFEF7-E9D8-46F1-A9EB-1F8DE6944900}" srcOrd="0" destOrd="0" parTransId="{A9A97400-AAD8-44C5-AAD8-207D63D3FB97}" sibTransId="{55DE0646-A48E-40B1-A8E4-05F09B21CA0C}"/>
    <dgm:cxn modelId="{13A93D0E-1CB5-443C-8FA3-25CAC2038BD0}" srcId="{D920B8BE-3FB0-4B57-AD5D-F1D23EA8BD14}" destId="{92731428-70D5-45C3-8F9E-EF9AFBC3E09B}" srcOrd="0" destOrd="0" parTransId="{A1F9A2CC-E318-4104-9077-118CA87FC9DE}" sibTransId="{35DB60A7-C1CB-4123-BE2F-9B1D1366C962}"/>
    <dgm:cxn modelId="{8094C314-E2C9-4A6B-8857-5930746EF05F}" srcId="{92731428-70D5-45C3-8F9E-EF9AFBC3E09B}" destId="{815EAC6F-B46D-418B-ABBE-09546480648A}" srcOrd="0" destOrd="0" parTransId="{409197B5-D341-4A2B-9B61-638DCB043391}" sibTransId="{AE2E468E-B828-434D-815A-6CA49668E892}"/>
    <dgm:cxn modelId="{CF3B1241-1253-7441-BFEC-DC08BD44E2EB}" type="presOf" srcId="{E22BFEF7-E9D8-46F1-A9EB-1F8DE6944900}" destId="{EA44D6A7-628F-9A42-8341-4D3CFC05F11A}" srcOrd="0" destOrd="0" presId="urn:microsoft.com/office/officeart/2005/8/layout/list1"/>
    <dgm:cxn modelId="{948B3A46-AB82-41A4-B2C6-B83016AF722D}" srcId="{5513BF5D-7E9C-46D8-8E1B-734D93A72579}" destId="{17B21071-39EA-4341-A07C-F3DDD8C8A07F}" srcOrd="0" destOrd="0" parTransId="{579464B7-652E-4F15-B413-7ED3E6DE44EF}" sibTransId="{8C073ADD-1710-4F2F-A22C-D5EEEDC47E5A}"/>
    <dgm:cxn modelId="{E0C5B16F-269E-4B73-BC41-03B1A5653835}" srcId="{D920B8BE-3FB0-4B57-AD5D-F1D23EA8BD14}" destId="{C25FB186-DC83-48EE-A76E-88D703EE0FE2}" srcOrd="2" destOrd="0" parTransId="{39B044A3-FD2B-4888-AF13-173C10A7B083}" sibTransId="{E3151410-7D23-461C-91F1-1F0D27AE3351}"/>
    <dgm:cxn modelId="{FB0A8072-CFB4-F140-8C78-3F77C4C68B96}" type="presOf" srcId="{92731428-70D5-45C3-8F9E-EF9AFBC3E09B}" destId="{2C499B94-8561-3F44-9D63-0E1634037B95}" srcOrd="0" destOrd="0" presId="urn:microsoft.com/office/officeart/2005/8/layout/list1"/>
    <dgm:cxn modelId="{8FA26373-9E6E-2846-9B9C-C3B5C2C3B5A0}" type="presOf" srcId="{C25FB186-DC83-48EE-A76E-88D703EE0FE2}" destId="{824785DE-7A88-7B4C-BD70-7944BEE80EA4}" srcOrd="0" destOrd="0" presId="urn:microsoft.com/office/officeart/2005/8/layout/list1"/>
    <dgm:cxn modelId="{1AEC67A0-F3CC-8B40-8FE4-D04715070AD2}" type="presOf" srcId="{C25FB186-DC83-48EE-A76E-88D703EE0FE2}" destId="{7C85D973-4244-E649-B30C-B39E0DD013CF}" srcOrd="1" destOrd="0" presId="urn:microsoft.com/office/officeart/2005/8/layout/list1"/>
    <dgm:cxn modelId="{FC690CA3-05E1-DA49-A25B-9F7BAFA1A72A}" type="presOf" srcId="{79E87D52-138C-4E02-B96F-1BE882786F38}" destId="{34DC1938-E93E-A746-87B8-C1FEB73CCE64}" srcOrd="0" destOrd="1" presId="urn:microsoft.com/office/officeart/2005/8/layout/list1"/>
    <dgm:cxn modelId="{33AD20AA-B442-BE4C-A345-B4DC7DDCB383}" type="presOf" srcId="{9B72EA78-4CAB-4E4F-BC90-50574C8F8234}" destId="{EA44D6A7-628F-9A42-8341-4D3CFC05F11A}" srcOrd="0" destOrd="1" presId="urn:microsoft.com/office/officeart/2005/8/layout/list1"/>
    <dgm:cxn modelId="{E78904B1-5388-E047-9412-BF70AAFF1BD8}" type="presOf" srcId="{17B21071-39EA-4341-A07C-F3DDD8C8A07F}" destId="{34DC1938-E93E-A746-87B8-C1FEB73CCE64}" srcOrd="0" destOrd="0" presId="urn:microsoft.com/office/officeart/2005/8/layout/list1"/>
    <dgm:cxn modelId="{AB297FBB-DBC4-4242-B051-3DF7E56741A6}" srcId="{D920B8BE-3FB0-4B57-AD5D-F1D23EA8BD14}" destId="{5513BF5D-7E9C-46D8-8E1B-734D93A72579}" srcOrd="1" destOrd="0" parTransId="{8A3086BC-36D7-46FE-9AD4-4D0BB251D947}" sibTransId="{B047A264-19B6-4DFA-AF7D-12CBBEA37F80}"/>
    <dgm:cxn modelId="{161A51BC-6893-744F-A588-337CD1155FA4}" type="presOf" srcId="{D920B8BE-3FB0-4B57-AD5D-F1D23EA8BD14}" destId="{3F80BAEF-0D25-6840-AC0A-99A223BD0ABE}" srcOrd="0" destOrd="0" presId="urn:microsoft.com/office/officeart/2005/8/layout/list1"/>
    <dgm:cxn modelId="{1C4E81C4-08B9-2140-A5AF-E30F5F0173D3}" type="presOf" srcId="{5513BF5D-7E9C-46D8-8E1B-734D93A72579}" destId="{F2EC8371-E361-5B46-8516-BB15738BFACB}" srcOrd="1" destOrd="0" presId="urn:microsoft.com/office/officeart/2005/8/layout/list1"/>
    <dgm:cxn modelId="{606D66D1-7352-4FC7-9B0D-59361E2F54CB}" srcId="{5513BF5D-7E9C-46D8-8E1B-734D93A72579}" destId="{79E87D52-138C-4E02-B96F-1BE882786F38}" srcOrd="1" destOrd="0" parTransId="{41DCB886-779D-467C-A861-AF85379E98B3}" sibTransId="{750F63EE-6DE1-436F-AF85-96F501457140}"/>
    <dgm:cxn modelId="{9D7266D5-CF65-B740-8716-846403D1EDCC}" type="presOf" srcId="{815EAC6F-B46D-418B-ABBE-09546480648A}" destId="{B5B04185-1EA4-FE49-A01E-E70B62FB59BD}" srcOrd="0" destOrd="0" presId="urn:microsoft.com/office/officeart/2005/8/layout/list1"/>
    <dgm:cxn modelId="{A8EE37E3-B92A-6A4D-B184-B23A77833ADF}" type="presOf" srcId="{920BD190-7954-4EBD-B3BC-41EF9834D944}" destId="{B5B04185-1EA4-FE49-A01E-E70B62FB59BD}" srcOrd="0" destOrd="1" presId="urn:microsoft.com/office/officeart/2005/8/layout/list1"/>
    <dgm:cxn modelId="{45F9E6FA-2DCD-4180-8F81-4AEC2DDA71B5}" srcId="{92731428-70D5-45C3-8F9E-EF9AFBC3E09B}" destId="{920BD190-7954-4EBD-B3BC-41EF9834D944}" srcOrd="1" destOrd="0" parTransId="{D1EE5401-2188-4626-B2CB-955B11A07ABB}" sibTransId="{04CE2DD3-EC6C-4E09-A9BC-CAE2E23625BD}"/>
    <dgm:cxn modelId="{994672FB-71BB-494A-B6FE-8F8451C11AD3}" type="presOf" srcId="{92731428-70D5-45C3-8F9E-EF9AFBC3E09B}" destId="{5E96B917-56D2-EC4E-A294-2686E999B8D0}" srcOrd="1" destOrd="0" presId="urn:microsoft.com/office/officeart/2005/8/layout/list1"/>
    <dgm:cxn modelId="{083B8AFE-4EA5-4643-9615-1C25B7260B91}" srcId="{C25FB186-DC83-48EE-A76E-88D703EE0FE2}" destId="{9B72EA78-4CAB-4E4F-BC90-50574C8F8234}" srcOrd="1" destOrd="0" parTransId="{8C4291DD-D343-40E7-8F1B-6456D280A5B1}" sibTransId="{C3791FE3-C476-45ED-AC5C-0135B4DB713C}"/>
    <dgm:cxn modelId="{EDEE4F92-4FDE-AE43-8A78-B21FD2380C1B}" type="presParOf" srcId="{3F80BAEF-0D25-6840-AC0A-99A223BD0ABE}" destId="{1C596A4D-F27C-2C4B-9D6D-BC667F939BAB}" srcOrd="0" destOrd="0" presId="urn:microsoft.com/office/officeart/2005/8/layout/list1"/>
    <dgm:cxn modelId="{564A406A-D624-164E-8CA1-D0CB4718576E}" type="presParOf" srcId="{1C596A4D-F27C-2C4B-9D6D-BC667F939BAB}" destId="{2C499B94-8561-3F44-9D63-0E1634037B95}" srcOrd="0" destOrd="0" presId="urn:microsoft.com/office/officeart/2005/8/layout/list1"/>
    <dgm:cxn modelId="{B42D833A-E910-BD4A-B41F-1DB6D2729D54}" type="presParOf" srcId="{1C596A4D-F27C-2C4B-9D6D-BC667F939BAB}" destId="{5E96B917-56D2-EC4E-A294-2686E999B8D0}" srcOrd="1" destOrd="0" presId="urn:microsoft.com/office/officeart/2005/8/layout/list1"/>
    <dgm:cxn modelId="{F65A9548-607F-6B4E-B70C-EA853D21DD12}" type="presParOf" srcId="{3F80BAEF-0D25-6840-AC0A-99A223BD0ABE}" destId="{B38F63DA-7BC9-B54B-B415-D1AD063AE312}" srcOrd="1" destOrd="0" presId="urn:microsoft.com/office/officeart/2005/8/layout/list1"/>
    <dgm:cxn modelId="{626486B7-9ABA-9643-B0C0-75A79EA67E67}" type="presParOf" srcId="{3F80BAEF-0D25-6840-AC0A-99A223BD0ABE}" destId="{B5B04185-1EA4-FE49-A01E-E70B62FB59BD}" srcOrd="2" destOrd="0" presId="urn:microsoft.com/office/officeart/2005/8/layout/list1"/>
    <dgm:cxn modelId="{3FA0DA31-FBB4-034B-AE68-4D6C1BA19F6D}" type="presParOf" srcId="{3F80BAEF-0D25-6840-AC0A-99A223BD0ABE}" destId="{B7F89DF2-C4D6-DB4C-BD04-D8BC815CA255}" srcOrd="3" destOrd="0" presId="urn:microsoft.com/office/officeart/2005/8/layout/list1"/>
    <dgm:cxn modelId="{9E2749A8-7666-BA4E-B27B-0ED70F83B1FF}" type="presParOf" srcId="{3F80BAEF-0D25-6840-AC0A-99A223BD0ABE}" destId="{C3148687-CB1D-564A-868A-6F803386B498}" srcOrd="4" destOrd="0" presId="urn:microsoft.com/office/officeart/2005/8/layout/list1"/>
    <dgm:cxn modelId="{BA16A141-73A7-4446-9A77-B7776F2A529C}" type="presParOf" srcId="{C3148687-CB1D-564A-868A-6F803386B498}" destId="{DD61733F-FCFE-B541-A546-D2C180E0110C}" srcOrd="0" destOrd="0" presId="urn:microsoft.com/office/officeart/2005/8/layout/list1"/>
    <dgm:cxn modelId="{9393915E-9B68-934E-A6F5-406ED8E9D5D8}" type="presParOf" srcId="{C3148687-CB1D-564A-868A-6F803386B498}" destId="{F2EC8371-E361-5B46-8516-BB15738BFACB}" srcOrd="1" destOrd="0" presId="urn:microsoft.com/office/officeart/2005/8/layout/list1"/>
    <dgm:cxn modelId="{E856C28B-2093-2C4B-BAD8-B51F66A8B091}" type="presParOf" srcId="{3F80BAEF-0D25-6840-AC0A-99A223BD0ABE}" destId="{28A76A04-B82F-7140-99AA-4F035C0CD128}" srcOrd="5" destOrd="0" presId="urn:microsoft.com/office/officeart/2005/8/layout/list1"/>
    <dgm:cxn modelId="{01B1FFFE-7459-4741-BB42-D46BB93C8A6D}" type="presParOf" srcId="{3F80BAEF-0D25-6840-AC0A-99A223BD0ABE}" destId="{34DC1938-E93E-A746-87B8-C1FEB73CCE64}" srcOrd="6" destOrd="0" presId="urn:microsoft.com/office/officeart/2005/8/layout/list1"/>
    <dgm:cxn modelId="{C6D3827B-B31B-AF40-B900-770BC013F466}" type="presParOf" srcId="{3F80BAEF-0D25-6840-AC0A-99A223BD0ABE}" destId="{9F8B5676-F972-324B-9011-430706195219}" srcOrd="7" destOrd="0" presId="urn:microsoft.com/office/officeart/2005/8/layout/list1"/>
    <dgm:cxn modelId="{FC04DBDE-429E-E14E-9021-314F1B2762D7}" type="presParOf" srcId="{3F80BAEF-0D25-6840-AC0A-99A223BD0ABE}" destId="{0F357D8F-82DE-B84E-9221-5834F1A0AA9A}" srcOrd="8" destOrd="0" presId="urn:microsoft.com/office/officeart/2005/8/layout/list1"/>
    <dgm:cxn modelId="{604B2933-85F6-3B4C-98DB-AB442488B639}" type="presParOf" srcId="{0F357D8F-82DE-B84E-9221-5834F1A0AA9A}" destId="{824785DE-7A88-7B4C-BD70-7944BEE80EA4}" srcOrd="0" destOrd="0" presId="urn:microsoft.com/office/officeart/2005/8/layout/list1"/>
    <dgm:cxn modelId="{ABF25062-C024-074C-8D6D-8F5FFDF80A29}" type="presParOf" srcId="{0F357D8F-82DE-B84E-9221-5834F1A0AA9A}" destId="{7C85D973-4244-E649-B30C-B39E0DD013CF}" srcOrd="1" destOrd="0" presId="urn:microsoft.com/office/officeart/2005/8/layout/list1"/>
    <dgm:cxn modelId="{1F29B667-EBF0-1F43-AC53-1BB02DF22A11}" type="presParOf" srcId="{3F80BAEF-0D25-6840-AC0A-99A223BD0ABE}" destId="{D90AF4B6-215E-7A4D-8747-3ED9168B9A26}" srcOrd="9" destOrd="0" presId="urn:microsoft.com/office/officeart/2005/8/layout/list1"/>
    <dgm:cxn modelId="{D7CC8197-8E0B-414D-A015-591F2DB2B43D}" type="presParOf" srcId="{3F80BAEF-0D25-6840-AC0A-99A223BD0ABE}" destId="{EA44D6A7-628F-9A42-8341-4D3CFC05F11A}"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B04185-1EA4-FE49-A01E-E70B62FB59BD}">
      <dsp:nvSpPr>
        <dsp:cNvPr id="0" name=""/>
        <dsp:cNvSpPr/>
      </dsp:nvSpPr>
      <dsp:spPr>
        <a:xfrm>
          <a:off x="0" y="400073"/>
          <a:ext cx="7037387" cy="119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6179" tIns="395732" rIns="546179" bIns="135128" numCol="1" spcCol="1270" anchor="t" anchorCtr="0">
          <a:noAutofit/>
        </a:bodyPr>
        <a:lstStyle/>
        <a:p>
          <a:pPr marL="171450" lvl="1" indent="-171450" algn="l" defTabSz="844550">
            <a:lnSpc>
              <a:spcPct val="90000"/>
            </a:lnSpc>
            <a:spcBef>
              <a:spcPct val="0"/>
            </a:spcBef>
            <a:spcAft>
              <a:spcPct val="15000"/>
            </a:spcAft>
            <a:buChar char="•"/>
          </a:pPr>
          <a:r>
            <a:rPr kumimoji="1" lang="zh-CN" sz="1900" kern="1200" dirty="0"/>
            <a:t>输入：上文</a:t>
          </a:r>
          <a:r>
            <a:rPr kumimoji="1" lang="en-US" sz="1900" kern="1200" dirty="0"/>
            <a:t>X</a:t>
          </a:r>
          <a:r>
            <a:rPr kumimoji="1" lang="zh-CN" sz="1900" kern="1200" dirty="0"/>
            <a:t>，情感类别</a:t>
          </a:r>
          <a:r>
            <a:rPr kumimoji="1" lang="en-US" sz="1900" kern="1200" dirty="0"/>
            <a:t>e</a:t>
          </a:r>
          <a:r>
            <a:rPr kumimoji="1" lang="zh-CN" sz="1900" kern="1200" dirty="0"/>
            <a:t>。</a:t>
          </a:r>
          <a:endParaRPr lang="en-US" sz="1900" kern="1200" dirty="0"/>
        </a:p>
        <a:p>
          <a:pPr marL="171450" lvl="1" indent="-171450" algn="l" defTabSz="844550">
            <a:lnSpc>
              <a:spcPct val="90000"/>
            </a:lnSpc>
            <a:spcBef>
              <a:spcPct val="0"/>
            </a:spcBef>
            <a:spcAft>
              <a:spcPct val="15000"/>
            </a:spcAft>
            <a:buChar char="•"/>
          </a:pPr>
          <a:r>
            <a:rPr kumimoji="1" lang="zh-CN" sz="1900" kern="1200" dirty="0"/>
            <a:t>输出：符合情感</a:t>
          </a:r>
          <a:r>
            <a:rPr kumimoji="1" lang="en-US" sz="1900" kern="1200" dirty="0"/>
            <a:t>e</a:t>
          </a:r>
          <a:r>
            <a:rPr kumimoji="1" lang="zh-CN" sz="1900" kern="1200" dirty="0"/>
            <a:t>的，</a:t>
          </a:r>
          <a:r>
            <a:rPr lang="en-US" sz="1900" kern="1200" dirty="0"/>
            <a:t>commonsense-aware </a:t>
          </a:r>
          <a:r>
            <a:rPr lang="zh-CN" sz="1900" kern="1200" dirty="0"/>
            <a:t>的回复</a:t>
          </a:r>
          <a:r>
            <a:rPr lang="en-US" sz="1900" kern="1200" dirty="0"/>
            <a:t>Y</a:t>
          </a:r>
          <a:r>
            <a:rPr lang="zh-CN" sz="1900" kern="1200" dirty="0"/>
            <a:t>。</a:t>
          </a:r>
          <a:endParaRPr lang="en-US" sz="1900" kern="1200" dirty="0"/>
        </a:p>
      </dsp:txBody>
      <dsp:txXfrm>
        <a:off x="0" y="400073"/>
        <a:ext cx="7037387" cy="1197000"/>
      </dsp:txXfrm>
    </dsp:sp>
    <dsp:sp modelId="{5E96B917-56D2-EC4E-A294-2686E999B8D0}">
      <dsp:nvSpPr>
        <dsp:cNvPr id="0" name=""/>
        <dsp:cNvSpPr/>
      </dsp:nvSpPr>
      <dsp:spPr>
        <a:xfrm>
          <a:off x="351869" y="119633"/>
          <a:ext cx="492617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198" tIns="0" rIns="186198" bIns="0" numCol="1" spcCol="1270" anchor="ctr" anchorCtr="0">
          <a:noAutofit/>
        </a:bodyPr>
        <a:lstStyle/>
        <a:p>
          <a:pPr marL="0" lvl="0" indent="0" algn="l" defTabSz="844550">
            <a:lnSpc>
              <a:spcPct val="90000"/>
            </a:lnSpc>
            <a:spcBef>
              <a:spcPct val="0"/>
            </a:spcBef>
            <a:spcAft>
              <a:spcPct val="35000"/>
            </a:spcAft>
            <a:buNone/>
          </a:pPr>
          <a:r>
            <a:rPr kumimoji="1" lang="zh-CN" sz="1900" kern="1200" dirty="0"/>
            <a:t>文章任务：</a:t>
          </a:r>
          <a:endParaRPr lang="en-US" sz="1900" kern="1200" dirty="0"/>
        </a:p>
      </dsp:txBody>
      <dsp:txXfrm>
        <a:off x="379249" y="147013"/>
        <a:ext cx="4871410" cy="506120"/>
      </dsp:txXfrm>
    </dsp:sp>
    <dsp:sp modelId="{34DC1938-E93E-A746-87B8-C1FEB73CCE64}">
      <dsp:nvSpPr>
        <dsp:cNvPr id="0" name=""/>
        <dsp:cNvSpPr/>
      </dsp:nvSpPr>
      <dsp:spPr>
        <a:xfrm>
          <a:off x="0" y="1980113"/>
          <a:ext cx="7037387" cy="1496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6179" tIns="395732" rIns="546179" bIns="135128" numCol="1" spcCol="1270" anchor="t" anchorCtr="0">
          <a:noAutofit/>
        </a:bodyPr>
        <a:lstStyle/>
        <a:p>
          <a:pPr marL="171450" lvl="1" indent="-171450" algn="l" defTabSz="844550">
            <a:lnSpc>
              <a:spcPct val="90000"/>
            </a:lnSpc>
            <a:spcBef>
              <a:spcPct val="0"/>
            </a:spcBef>
            <a:spcAft>
              <a:spcPct val="15000"/>
            </a:spcAft>
            <a:buChar char="•"/>
          </a:pPr>
          <a:r>
            <a:rPr kumimoji="1" lang="en-US" sz="1900" kern="1200" dirty="0"/>
            <a:t>1</a:t>
          </a:r>
          <a:r>
            <a:rPr kumimoji="1" lang="zh-CN" sz="1900" kern="1200" dirty="0"/>
            <a:t>、</a:t>
          </a:r>
          <a:r>
            <a:rPr lang="en-US" sz="1900" kern="1200" dirty="0"/>
            <a:t>combining rationality and emotion into conversational agents </a:t>
          </a:r>
        </a:p>
        <a:p>
          <a:pPr marL="171450" lvl="1" indent="-171450" algn="l" defTabSz="844550">
            <a:lnSpc>
              <a:spcPct val="90000"/>
            </a:lnSpc>
            <a:spcBef>
              <a:spcPct val="0"/>
            </a:spcBef>
            <a:spcAft>
              <a:spcPct val="15000"/>
            </a:spcAft>
            <a:buChar char="•"/>
          </a:pPr>
          <a:r>
            <a:rPr kumimoji="1" lang="en-US" sz="1900" kern="1200" dirty="0"/>
            <a:t>2</a:t>
          </a:r>
          <a:r>
            <a:rPr kumimoji="1" lang="zh-CN" sz="1900" kern="1200" dirty="0"/>
            <a:t>、要解决的两个</a:t>
          </a:r>
          <a:r>
            <a:rPr kumimoji="1" lang="zh-CN" altLang="en-US" sz="1900" kern="1200" dirty="0"/>
            <a:t>主要</a:t>
          </a:r>
          <a:r>
            <a:rPr kumimoji="1" lang="zh-CN" sz="1900" kern="1200" dirty="0"/>
            <a:t>问题：缺乏语料、怎么生成。</a:t>
          </a:r>
          <a:endParaRPr lang="en-US" sz="1900" kern="1200" dirty="0"/>
        </a:p>
      </dsp:txBody>
      <dsp:txXfrm>
        <a:off x="0" y="1980113"/>
        <a:ext cx="7037387" cy="1496250"/>
      </dsp:txXfrm>
    </dsp:sp>
    <dsp:sp modelId="{F2EC8371-E361-5B46-8516-BB15738BFACB}">
      <dsp:nvSpPr>
        <dsp:cNvPr id="0" name=""/>
        <dsp:cNvSpPr/>
      </dsp:nvSpPr>
      <dsp:spPr>
        <a:xfrm>
          <a:off x="351869" y="1699673"/>
          <a:ext cx="492617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198" tIns="0" rIns="186198" bIns="0" numCol="1" spcCol="1270" anchor="ctr" anchorCtr="0">
          <a:noAutofit/>
        </a:bodyPr>
        <a:lstStyle/>
        <a:p>
          <a:pPr marL="0" lvl="0" indent="0" algn="l" defTabSz="844550">
            <a:lnSpc>
              <a:spcPct val="90000"/>
            </a:lnSpc>
            <a:spcBef>
              <a:spcPct val="0"/>
            </a:spcBef>
            <a:spcAft>
              <a:spcPct val="35000"/>
            </a:spcAft>
            <a:buNone/>
          </a:pPr>
          <a:r>
            <a:rPr kumimoji="1" lang="zh-CN" sz="1900" kern="1200"/>
            <a:t>文章目的：</a:t>
          </a:r>
          <a:endParaRPr lang="en-US" sz="1900" kern="1200"/>
        </a:p>
      </dsp:txBody>
      <dsp:txXfrm>
        <a:off x="379249" y="1727053"/>
        <a:ext cx="4871410" cy="506120"/>
      </dsp:txXfrm>
    </dsp:sp>
    <dsp:sp modelId="{EA44D6A7-628F-9A42-8341-4D3CFC05F11A}">
      <dsp:nvSpPr>
        <dsp:cNvPr id="0" name=""/>
        <dsp:cNvSpPr/>
      </dsp:nvSpPr>
      <dsp:spPr>
        <a:xfrm>
          <a:off x="0" y="3859403"/>
          <a:ext cx="7037387" cy="1496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6179" tIns="395732" rIns="546179" bIns="135128" numCol="1" spcCol="1270" anchor="t" anchorCtr="0">
          <a:noAutofit/>
        </a:bodyPr>
        <a:lstStyle/>
        <a:p>
          <a:pPr marL="171450" lvl="1" indent="-171450" algn="l" defTabSz="844550">
            <a:lnSpc>
              <a:spcPct val="90000"/>
            </a:lnSpc>
            <a:spcBef>
              <a:spcPct val="0"/>
            </a:spcBef>
            <a:spcAft>
              <a:spcPct val="15000"/>
            </a:spcAft>
            <a:buChar char="•"/>
          </a:pPr>
          <a:r>
            <a:rPr kumimoji="1" lang="en-US" sz="1900" kern="1200" dirty="0"/>
            <a:t>1</a:t>
          </a:r>
          <a:r>
            <a:rPr kumimoji="1" lang="zh-CN" sz="1900" kern="1200" dirty="0"/>
            <a:t>、建立一个情感感知的常识知识图（</a:t>
          </a:r>
          <a:r>
            <a:rPr kumimoji="1" lang="en-US" sz="1900" kern="1200" dirty="0"/>
            <a:t>EA-CKG</a:t>
          </a:r>
          <a:r>
            <a:rPr kumimoji="1" lang="zh-CN" sz="1900" kern="1200" dirty="0"/>
            <a:t>），将常识和情感知识结合起来</a:t>
          </a:r>
          <a:endParaRPr lang="en-US" sz="1900" kern="1200" dirty="0"/>
        </a:p>
        <a:p>
          <a:pPr marL="171450" lvl="1" indent="-171450" algn="l" defTabSz="844550">
            <a:lnSpc>
              <a:spcPct val="90000"/>
            </a:lnSpc>
            <a:spcBef>
              <a:spcPct val="0"/>
            </a:spcBef>
            <a:spcAft>
              <a:spcPct val="15000"/>
            </a:spcAft>
            <a:buChar char="•"/>
          </a:pPr>
          <a:r>
            <a:rPr kumimoji="1" lang="en-US" sz="1900" kern="1200"/>
            <a:t>2</a:t>
          </a:r>
          <a:r>
            <a:rPr kumimoji="1" lang="zh-CN" sz="1900" kern="1200"/>
            <a:t>、从</a:t>
          </a:r>
          <a:r>
            <a:rPr kumimoji="1" lang="en-US" sz="1900" kern="1200"/>
            <a:t>EA-CKG</a:t>
          </a:r>
          <a:r>
            <a:rPr kumimoji="1" lang="zh-CN" sz="1900" kern="1200"/>
            <a:t>中获取知识构建隐变量来生成回复。</a:t>
          </a:r>
          <a:endParaRPr lang="en-US" sz="1900" kern="1200"/>
        </a:p>
      </dsp:txBody>
      <dsp:txXfrm>
        <a:off x="0" y="3859403"/>
        <a:ext cx="7037387" cy="1496250"/>
      </dsp:txXfrm>
    </dsp:sp>
    <dsp:sp modelId="{7C85D973-4244-E649-B30C-B39E0DD013CF}">
      <dsp:nvSpPr>
        <dsp:cNvPr id="0" name=""/>
        <dsp:cNvSpPr/>
      </dsp:nvSpPr>
      <dsp:spPr>
        <a:xfrm>
          <a:off x="351869" y="3578963"/>
          <a:ext cx="492617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198" tIns="0" rIns="186198" bIns="0" numCol="1" spcCol="1270" anchor="ctr" anchorCtr="0">
          <a:noAutofit/>
        </a:bodyPr>
        <a:lstStyle/>
        <a:p>
          <a:pPr marL="0" lvl="0" indent="0" algn="l" defTabSz="844550">
            <a:lnSpc>
              <a:spcPct val="90000"/>
            </a:lnSpc>
            <a:spcBef>
              <a:spcPct val="0"/>
            </a:spcBef>
            <a:spcAft>
              <a:spcPct val="35000"/>
            </a:spcAft>
            <a:buNone/>
          </a:pPr>
          <a:r>
            <a:rPr kumimoji="1" lang="zh-CN" sz="1900" kern="1200"/>
            <a:t>文章做法：</a:t>
          </a:r>
          <a:endParaRPr lang="en-US" sz="1900" kern="1200"/>
        </a:p>
      </dsp:txBody>
      <dsp:txXfrm>
        <a:off x="379249" y="3606343"/>
        <a:ext cx="4871410"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DF9BCE-8CE6-9F40-B5E2-88C5841F14CA}" type="datetimeFigureOut">
              <a:rPr kumimoji="1" lang="zh-CN" altLang="en-US" smtClean="0"/>
              <a:t>2021/5/25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2876A6-9062-8A4D-89ED-A107903C7E6D}" type="slidenum">
              <a:rPr kumimoji="1" lang="zh-CN" altLang="en-US" smtClean="0"/>
              <a:t>‹#›</a:t>
            </a:fld>
            <a:endParaRPr kumimoji="1" lang="zh-CN" altLang="en-US"/>
          </a:p>
        </p:txBody>
      </p:sp>
    </p:spTree>
    <p:extLst>
      <p:ext uri="{BB962C8B-B14F-4D97-AF65-F5344CB8AC3E}">
        <p14:creationId xmlns:p14="http://schemas.microsoft.com/office/powerpoint/2010/main" val="1870309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1</a:t>
            </a:fld>
            <a:endParaRPr kumimoji="1" lang="zh-CN" altLang="en-US"/>
          </a:p>
        </p:txBody>
      </p:sp>
    </p:spTree>
    <p:extLst>
      <p:ext uri="{BB962C8B-B14F-4D97-AF65-F5344CB8AC3E}">
        <p14:creationId xmlns:p14="http://schemas.microsoft.com/office/powerpoint/2010/main" val="1894495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图表</a:t>
            </a:r>
            <a:r>
              <a:rPr kumimoji="1" lang="en-US" altLang="zh-CN" dirty="0"/>
              <a:t>5</a:t>
            </a:r>
            <a:r>
              <a:rPr kumimoji="1" lang="zh-CN" altLang="en-US" dirty="0"/>
              <a:t>是想探究说，我们究竟在用知识图谱的时候，用多少跳的概念比较好？比如从两跳到</a:t>
            </a:r>
            <a:r>
              <a:rPr kumimoji="1" lang="en-US" altLang="zh-CN" dirty="0"/>
              <a:t>3</a:t>
            </a:r>
            <a:r>
              <a:rPr kumimoji="1" lang="zh-CN" altLang="en-US" dirty="0"/>
              <a:t>跳，虽然包含的</a:t>
            </a:r>
            <a:r>
              <a:rPr kumimoji="1" lang="en-US" altLang="zh-CN" dirty="0"/>
              <a:t>golden</a:t>
            </a:r>
            <a:r>
              <a:rPr kumimoji="1" lang="zh-CN" altLang="en-US" dirty="0"/>
              <a:t>概念从</a:t>
            </a:r>
            <a:r>
              <a:rPr kumimoji="1" lang="en-US" altLang="zh-CN" dirty="0"/>
              <a:t>61</a:t>
            </a:r>
            <a:r>
              <a:rPr kumimoji="1" lang="zh-CN" altLang="en-US" dirty="0"/>
              <a:t>增长到</a:t>
            </a:r>
            <a:r>
              <a:rPr kumimoji="1" lang="en-US" altLang="zh-CN" dirty="0"/>
              <a:t>81</a:t>
            </a:r>
            <a:r>
              <a:rPr kumimoji="1" lang="zh-CN" altLang="en-US" dirty="0"/>
              <a:t>，但是本身包含的概念从</a:t>
            </a:r>
            <a:r>
              <a:rPr kumimoji="1" lang="en-US" altLang="zh-CN" dirty="0"/>
              <a:t>880</a:t>
            </a:r>
            <a:r>
              <a:rPr kumimoji="1" lang="zh-CN" altLang="en-US" dirty="0"/>
              <a:t>个猛增到</a:t>
            </a:r>
            <a:r>
              <a:rPr kumimoji="1" lang="en-US" altLang="zh-CN" dirty="0"/>
              <a:t>3769</a:t>
            </a:r>
            <a:r>
              <a:rPr kumimoji="1" lang="zh-CN" altLang="en-US" dirty="0"/>
              <a:t>个，已经占了全图的</a:t>
            </a:r>
            <a:r>
              <a:rPr kumimoji="1" lang="en-US" altLang="zh-CN" dirty="0"/>
              <a:t>10%</a:t>
            </a:r>
            <a:r>
              <a:rPr kumimoji="1" lang="zh-CN" altLang="en-US" dirty="0"/>
              <a:t>，代价也很高，具体中间的</a:t>
            </a:r>
            <a:r>
              <a:rPr kumimoji="1" lang="en-US" altLang="zh-CN" dirty="0"/>
              <a:t>trade</a:t>
            </a:r>
            <a:r>
              <a:rPr kumimoji="1" lang="zh-CN" altLang="en-US" dirty="0"/>
              <a:t> </a:t>
            </a:r>
            <a:r>
              <a:rPr kumimoji="1" lang="en-US" altLang="zh-CN" dirty="0"/>
              <a:t>off</a:t>
            </a:r>
            <a:r>
              <a:rPr kumimoji="1" lang="zh-CN" altLang="en-US" dirty="0"/>
              <a:t>的探究留给以后。</a:t>
            </a:r>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12</a:t>
            </a:fld>
            <a:endParaRPr kumimoji="1" lang="zh-CN" altLang="en-US"/>
          </a:p>
        </p:txBody>
      </p:sp>
    </p:spTree>
    <p:extLst>
      <p:ext uri="{BB962C8B-B14F-4D97-AF65-F5344CB8AC3E}">
        <p14:creationId xmlns:p14="http://schemas.microsoft.com/office/powerpoint/2010/main" val="2969215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这是个</a:t>
            </a:r>
            <a:r>
              <a:rPr kumimoji="1" lang="en-US" altLang="zh-CN" dirty="0"/>
              <a:t>case</a:t>
            </a:r>
            <a:r>
              <a:rPr kumimoji="1" lang="zh-CN" altLang="en-US" dirty="0"/>
              <a:t> </a:t>
            </a:r>
            <a:r>
              <a:rPr kumimoji="1" lang="en-US" altLang="zh-CN" dirty="0"/>
              <a:t>study</a:t>
            </a:r>
            <a:r>
              <a:rPr kumimoji="1" lang="zh-CN" altLang="en-US" dirty="0"/>
              <a:t>，从</a:t>
            </a:r>
            <a:r>
              <a:rPr kumimoji="1" lang="en-US" altLang="zh-CN" dirty="0"/>
              <a:t>case</a:t>
            </a:r>
            <a:r>
              <a:rPr kumimoji="1" lang="zh-CN" altLang="en-US" dirty="0"/>
              <a:t> </a:t>
            </a:r>
            <a:r>
              <a:rPr kumimoji="1" lang="en-US" altLang="zh-CN" dirty="0"/>
              <a:t>study</a:t>
            </a:r>
            <a:r>
              <a:rPr kumimoji="1" lang="zh-CN" altLang="en-US" dirty="0"/>
              <a:t>里面，可以看到</a:t>
            </a:r>
            <a:r>
              <a:rPr kumimoji="1" lang="en-US" altLang="zh-CN" dirty="0" err="1"/>
              <a:t>ccm</a:t>
            </a:r>
            <a:r>
              <a:rPr kumimoji="1" lang="zh-CN" altLang="en-US" dirty="0"/>
              <a:t>容易产生很</a:t>
            </a:r>
            <a:r>
              <a:rPr kumimoji="1" lang="en-US" altLang="zh-CN" dirty="0"/>
              <a:t>general</a:t>
            </a:r>
            <a:r>
              <a:rPr kumimoji="1" lang="zh-CN" altLang="en-US" dirty="0"/>
              <a:t>的回复比如 </a:t>
            </a:r>
            <a:r>
              <a:rPr kumimoji="1" lang="en-US" altLang="zh-CN" dirty="0"/>
              <a:t>not</a:t>
            </a:r>
            <a:r>
              <a:rPr kumimoji="1" lang="zh-CN" altLang="en-US" dirty="0"/>
              <a:t> </a:t>
            </a:r>
            <a:r>
              <a:rPr kumimoji="1" lang="en-US" altLang="zh-CN" dirty="0"/>
              <a:t>sure</a:t>
            </a:r>
            <a:r>
              <a:rPr kumimoji="1" lang="zh-CN" altLang="en-US" dirty="0"/>
              <a:t>这种，</a:t>
            </a:r>
            <a:r>
              <a:rPr kumimoji="1" lang="en-US" altLang="zh-CN" dirty="0"/>
              <a:t>GPT2</a:t>
            </a:r>
            <a:r>
              <a:rPr kumimoji="1" lang="zh-CN" altLang="en-US" dirty="0"/>
              <a:t>好一点，但是容易跟上文重复，</a:t>
            </a:r>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13</a:t>
            </a:fld>
            <a:endParaRPr kumimoji="1" lang="zh-CN" altLang="en-US"/>
          </a:p>
        </p:txBody>
      </p:sp>
    </p:spTree>
    <p:extLst>
      <p:ext uri="{BB962C8B-B14F-4D97-AF65-F5344CB8AC3E}">
        <p14:creationId xmlns:p14="http://schemas.microsoft.com/office/powerpoint/2010/main" val="1845873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a:t>
            </a:r>
            <a:r>
              <a:rPr kumimoji="1" lang="en-US" altLang="zh-CN" dirty="0"/>
              <a:t>case</a:t>
            </a:r>
            <a:r>
              <a:rPr kumimoji="1" lang="zh-CN" altLang="en-US" dirty="0"/>
              <a:t> </a:t>
            </a:r>
            <a:r>
              <a:rPr kumimoji="1" lang="en-US" altLang="zh-CN" dirty="0"/>
              <a:t>study</a:t>
            </a:r>
            <a:r>
              <a:rPr kumimoji="1" lang="zh-CN" altLang="en-US" dirty="0"/>
              <a:t>就是注意力，就颜色越深，注意力越重吧</a:t>
            </a:r>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14</a:t>
            </a:fld>
            <a:endParaRPr kumimoji="1" lang="zh-CN" altLang="en-US"/>
          </a:p>
        </p:txBody>
      </p:sp>
    </p:spTree>
    <p:extLst>
      <p:ext uri="{BB962C8B-B14F-4D97-AF65-F5344CB8AC3E}">
        <p14:creationId xmlns:p14="http://schemas.microsoft.com/office/powerpoint/2010/main" val="2397382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这个是对训练好的模型的注意力分布的图，可以看到模型对词的注意力分布与</a:t>
            </a:r>
            <a:r>
              <a:rPr kumimoji="1" lang="en-US" altLang="zh-CN" dirty="0"/>
              <a:t>golden</a:t>
            </a:r>
            <a:r>
              <a:rPr kumimoji="1" lang="zh-CN" altLang="en-US" dirty="0"/>
              <a:t>重合挺高的</a:t>
            </a:r>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15</a:t>
            </a:fld>
            <a:endParaRPr kumimoji="1" lang="zh-CN" altLang="en-US"/>
          </a:p>
        </p:txBody>
      </p:sp>
    </p:spTree>
    <p:extLst>
      <p:ext uri="{BB962C8B-B14F-4D97-AF65-F5344CB8AC3E}">
        <p14:creationId xmlns:p14="http://schemas.microsoft.com/office/powerpoint/2010/main" val="288837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16</a:t>
            </a:fld>
            <a:endParaRPr kumimoji="1" lang="zh-CN" altLang="en-US"/>
          </a:p>
        </p:txBody>
      </p:sp>
    </p:spTree>
    <p:extLst>
      <p:ext uri="{BB962C8B-B14F-4D97-AF65-F5344CB8AC3E}">
        <p14:creationId xmlns:p14="http://schemas.microsoft.com/office/powerpoint/2010/main" val="1442642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17</a:t>
            </a:fld>
            <a:endParaRPr kumimoji="1" lang="zh-CN" altLang="en-US"/>
          </a:p>
        </p:txBody>
      </p:sp>
    </p:spTree>
    <p:extLst>
      <p:ext uri="{BB962C8B-B14F-4D97-AF65-F5344CB8AC3E}">
        <p14:creationId xmlns:p14="http://schemas.microsoft.com/office/powerpoint/2010/main" val="2053291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18</a:t>
            </a:fld>
            <a:endParaRPr kumimoji="1" lang="zh-CN" altLang="en-US"/>
          </a:p>
        </p:txBody>
      </p:sp>
    </p:spTree>
    <p:extLst>
      <p:ext uri="{BB962C8B-B14F-4D97-AF65-F5344CB8AC3E}">
        <p14:creationId xmlns:p14="http://schemas.microsoft.com/office/powerpoint/2010/main" val="1676565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第一步就是扩充人物描述。</a:t>
            </a:r>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19</a:t>
            </a:fld>
            <a:endParaRPr kumimoji="1" lang="zh-CN" altLang="en-US"/>
          </a:p>
        </p:txBody>
      </p:sp>
    </p:spTree>
    <p:extLst>
      <p:ext uri="{BB962C8B-B14F-4D97-AF65-F5344CB8AC3E}">
        <p14:creationId xmlns:p14="http://schemas.microsoft.com/office/powerpoint/2010/main" val="2348226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每个</a:t>
            </a:r>
            <a:r>
              <a:rPr kumimoji="1" lang="en-US" altLang="zh-CN" dirty="0"/>
              <a:t>history</a:t>
            </a:r>
            <a:r>
              <a:rPr kumimoji="1" lang="zh-CN" altLang="en-US" dirty="0"/>
              <a:t>或者</a:t>
            </a:r>
            <a:r>
              <a:rPr kumimoji="1" lang="en-US" altLang="zh-CN" dirty="0"/>
              <a:t>expansion</a:t>
            </a:r>
            <a:r>
              <a:rPr kumimoji="1" lang="zh-CN" altLang="en-US" dirty="0"/>
              <a:t>的句子的</a:t>
            </a:r>
            <a:r>
              <a:rPr kumimoji="1" lang="en-US" altLang="zh-CN" dirty="0"/>
              <a:t>embedding</a:t>
            </a:r>
            <a:r>
              <a:rPr kumimoji="1" lang="zh-CN" altLang="en-US" dirty="0"/>
              <a:t>是整个句子里的</a:t>
            </a:r>
            <a:r>
              <a:rPr lang="en" altLang="zh-CN" sz="1200" kern="1200" dirty="0" err="1">
                <a:solidFill>
                  <a:schemeClr val="tx1"/>
                </a:solidFill>
                <a:effectLst/>
                <a:latin typeface="+mn-lt"/>
                <a:ea typeface="+mn-ea"/>
                <a:cs typeface="+mn-cs"/>
              </a:rPr>
              <a:t>RoBERTa</a:t>
            </a:r>
            <a:r>
              <a:rPr lang="en" altLang="zh-CN" sz="1200" kern="1200" dirty="0">
                <a:solidFill>
                  <a:schemeClr val="tx1"/>
                </a:solidFill>
                <a:effectLst/>
                <a:latin typeface="+mn-lt"/>
                <a:ea typeface="+mn-ea"/>
                <a:cs typeface="+mn-cs"/>
              </a:rPr>
              <a:t> </a:t>
            </a:r>
            <a:r>
              <a:rPr kumimoji="1" lang="en-US" altLang="zh-CN" dirty="0"/>
              <a:t>word</a:t>
            </a:r>
            <a:r>
              <a:rPr kumimoji="1" lang="zh-CN" altLang="en-US" dirty="0"/>
              <a:t> </a:t>
            </a:r>
            <a:r>
              <a:rPr kumimoji="1" lang="en-US" altLang="zh-CN" dirty="0"/>
              <a:t>embedding</a:t>
            </a:r>
            <a:r>
              <a:rPr kumimoji="1" lang="zh-CN" altLang="en-US" dirty="0"/>
              <a:t>的平均。</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err="1">
                <a:solidFill>
                  <a:schemeClr val="tx1"/>
                </a:solidFill>
                <a:effectLst/>
                <a:latin typeface="+mn-lt"/>
                <a:ea typeface="+mn-ea"/>
                <a:cs typeface="+mn-cs"/>
              </a:rPr>
              <a:t>tk</a:t>
            </a:r>
            <a:r>
              <a:rPr lang="en" altLang="zh-CN" sz="1200" kern="1200" dirty="0">
                <a:solidFill>
                  <a:schemeClr val="tx1"/>
                </a:solidFill>
                <a:effectLst/>
                <a:latin typeface="+mn-lt"/>
                <a:ea typeface="+mn-ea"/>
                <a:cs typeface="+mn-cs"/>
              </a:rPr>
              <a:t> </a:t>
            </a:r>
            <a:r>
              <a:rPr lang="zh-CN" altLang="en" sz="1200" kern="1200" dirty="0">
                <a:solidFill>
                  <a:schemeClr val="tx1"/>
                </a:solidFill>
                <a:effectLst/>
                <a:latin typeface="+mn-lt"/>
                <a:ea typeface="+mn-ea"/>
                <a:cs typeface="+mn-cs"/>
              </a:rPr>
              <a:t>是</a:t>
            </a:r>
            <a:r>
              <a:rPr lang="en" altLang="zh-CN" sz="1200" kern="1200" dirty="0">
                <a:solidFill>
                  <a:schemeClr val="tx1"/>
                </a:solidFill>
                <a:effectLst/>
                <a:latin typeface="+mn-lt"/>
                <a:ea typeface="+mn-ea"/>
                <a:cs typeface="+mn-cs"/>
              </a:rPr>
              <a:t>expansion type</a:t>
            </a:r>
            <a:r>
              <a:rPr lang="zh-CN" altLang="en-US" sz="1200" kern="1200" dirty="0">
                <a:solidFill>
                  <a:schemeClr val="tx1"/>
                </a:solidFill>
                <a:effectLst/>
                <a:latin typeface="+mn-lt"/>
                <a:ea typeface="+mn-ea"/>
                <a:cs typeface="+mn-cs"/>
              </a:rPr>
              <a:t>。原句的</a:t>
            </a:r>
            <a:r>
              <a:rPr lang="en-US" altLang="zh-CN" sz="1200" kern="1200" dirty="0">
                <a:solidFill>
                  <a:schemeClr val="tx1"/>
                </a:solidFill>
                <a:effectLst/>
                <a:latin typeface="+mn-lt"/>
                <a:ea typeface="+mn-ea"/>
                <a:cs typeface="+mn-cs"/>
              </a:rPr>
              <a:t>type</a:t>
            </a:r>
            <a:r>
              <a:rPr lang="zh-CN" altLang="en-US" sz="1200" kern="1200" dirty="0">
                <a:solidFill>
                  <a:schemeClr val="tx1"/>
                </a:solidFill>
                <a:effectLst/>
                <a:latin typeface="+mn-lt"/>
                <a:ea typeface="+mn-ea"/>
                <a:cs typeface="+mn-cs"/>
              </a:rPr>
              <a:t>是：</a:t>
            </a:r>
            <a:r>
              <a:rPr lang="en" altLang="zh-CN" sz="1200" kern="1200" dirty="0">
                <a:solidFill>
                  <a:schemeClr val="tx1"/>
                </a:solidFill>
                <a:effectLst/>
                <a:latin typeface="+mn-lt"/>
                <a:ea typeface="+mn-ea"/>
                <a:cs typeface="+mn-cs"/>
              </a:rPr>
              <a:t>original </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paraphrased </a:t>
            </a:r>
            <a:r>
              <a:rPr lang="zh-CN" altLang="e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type</a:t>
            </a:r>
            <a:r>
              <a:rPr lang="zh-CN" altLang="en-US" sz="1200" kern="1200" dirty="0">
                <a:solidFill>
                  <a:schemeClr val="tx1"/>
                </a:solidFill>
                <a:effectLst/>
                <a:latin typeface="+mn-lt"/>
                <a:ea typeface="+mn-ea"/>
                <a:cs typeface="+mn-cs"/>
              </a:rPr>
              <a:t>是</a:t>
            </a:r>
            <a:r>
              <a:rPr lang="en" altLang="zh-CN" sz="1200" kern="1200" dirty="0">
                <a:solidFill>
                  <a:schemeClr val="tx1"/>
                </a:solidFill>
                <a:effectLst/>
                <a:latin typeface="+mn-lt"/>
                <a:ea typeface="+mn-ea"/>
                <a:cs typeface="+mn-cs"/>
              </a:rPr>
              <a:t>paraphrased</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20</a:t>
            </a:fld>
            <a:endParaRPr kumimoji="1" lang="zh-CN" altLang="en-US"/>
          </a:p>
        </p:txBody>
      </p:sp>
    </p:spTree>
    <p:extLst>
      <p:ext uri="{BB962C8B-B14F-4D97-AF65-F5344CB8AC3E}">
        <p14:creationId xmlns:p14="http://schemas.microsoft.com/office/powerpoint/2010/main" val="3195936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GPT </a:t>
            </a:r>
            <a:r>
              <a:rPr lang="zh-CN" altLang="en-US" dirty="0"/>
              <a:t>采用了 </a:t>
            </a:r>
            <a:r>
              <a:rPr lang="en" altLang="zh-CN" dirty="0"/>
              <a:t>Transformer </a:t>
            </a:r>
            <a:r>
              <a:rPr lang="zh-CN" altLang="en-US" dirty="0"/>
              <a:t>的 </a:t>
            </a:r>
            <a:r>
              <a:rPr lang="en" altLang="zh-CN" dirty="0"/>
              <a:t>Decoder</a:t>
            </a:r>
            <a:r>
              <a:rPr lang="zh-CN" altLang="en" dirty="0"/>
              <a:t>，</a:t>
            </a:r>
            <a:r>
              <a:rPr lang="zh-CN" altLang="en-US" dirty="0"/>
              <a:t>而 </a:t>
            </a:r>
            <a:r>
              <a:rPr lang="en" altLang="zh-CN" dirty="0"/>
              <a:t>BERT </a:t>
            </a:r>
            <a:r>
              <a:rPr lang="zh-CN" altLang="en-US" dirty="0"/>
              <a:t>采用了 </a:t>
            </a:r>
            <a:r>
              <a:rPr lang="en" altLang="zh-CN" dirty="0"/>
              <a:t>Transformer </a:t>
            </a:r>
            <a:r>
              <a:rPr lang="zh-CN" altLang="en-US" dirty="0"/>
              <a:t>的 </a:t>
            </a:r>
            <a:r>
              <a:rPr lang="en" altLang="zh-CN" dirty="0"/>
              <a:t>Encoder</a:t>
            </a:r>
            <a:r>
              <a:rPr lang="zh-CN" altLang="en"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(1) use a moving average baseline (Zhao et al., 2011); and (2) regularize the prior network by penalizing the entropy of the output categorical distribution. </a:t>
            </a:r>
            <a:endParaRPr lang="en" altLang="zh-CN" dirty="0"/>
          </a:p>
          <a:p>
            <a:r>
              <a:rPr lang="en" altLang="zh-CN" sz="1200" b="0" i="0" u="none" strike="noStrike" kern="1200" dirty="0">
                <a:solidFill>
                  <a:schemeClr val="tx1"/>
                </a:solidFill>
                <a:effectLst/>
                <a:latin typeface="+mn-lt"/>
                <a:ea typeface="+mn-ea"/>
                <a:cs typeface="+mn-cs"/>
              </a:rPr>
              <a:t>Nucleus sampling</a:t>
            </a:r>
            <a:r>
              <a:rPr lang="zh-CN" altLang="en-US" sz="1200" b="0" i="0" u="none" strike="noStrike" kern="1200" dirty="0">
                <a:solidFill>
                  <a:schemeClr val="tx1"/>
                </a:solidFill>
                <a:effectLst/>
                <a:latin typeface="+mn-lt"/>
                <a:ea typeface="+mn-ea"/>
                <a:cs typeface="+mn-cs"/>
              </a:rPr>
              <a:t>：通过从概率分布的 </a:t>
            </a:r>
            <a:r>
              <a:rPr lang="en" altLang="zh-CN" sz="1200" b="0" i="0" u="none" strike="noStrike" kern="1200" dirty="0">
                <a:solidFill>
                  <a:schemeClr val="tx1"/>
                </a:solidFill>
                <a:effectLst/>
                <a:latin typeface="+mn-lt"/>
                <a:ea typeface="+mn-ea"/>
                <a:cs typeface="+mn-cs"/>
              </a:rPr>
              <a:t>dynamic nucleus </a:t>
            </a:r>
            <a:r>
              <a:rPr lang="zh-CN" altLang="en-US" sz="1200" b="0" i="0" u="none" strike="noStrike" kern="1200" dirty="0">
                <a:solidFill>
                  <a:schemeClr val="tx1"/>
                </a:solidFill>
                <a:effectLst/>
                <a:latin typeface="+mn-lt"/>
                <a:ea typeface="+mn-ea"/>
                <a:cs typeface="+mn-cs"/>
              </a:rPr>
              <a:t>中抽样 </a:t>
            </a:r>
            <a:r>
              <a:rPr lang="en" altLang="zh-CN" sz="1200" b="0" i="0" u="none" strike="noStrike" kern="1200" dirty="0">
                <a:solidFill>
                  <a:schemeClr val="tx1"/>
                </a:solidFill>
                <a:effectLst/>
                <a:latin typeface="+mn-lt"/>
                <a:ea typeface="+mn-ea"/>
                <a:cs typeface="+mn-cs"/>
              </a:rPr>
              <a:t>text</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同时有效的截断低置信度的分布 </a:t>
            </a:r>
            <a:r>
              <a:rPr lang="en" altLang="zh-CN" sz="1200" b="0" i="0" u="none" strike="noStrike" kern="1200" dirty="0">
                <a:solidFill>
                  <a:schemeClr val="tx1"/>
                </a:solidFill>
                <a:effectLst/>
                <a:latin typeface="+mn-lt"/>
                <a:ea typeface="+mn-ea"/>
                <a:cs typeface="+mn-cs"/>
              </a:rPr>
              <a:t>tail</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结果 </a:t>
            </a:r>
            <a:r>
              <a:rPr lang="en" altLang="zh-CN" sz="1200" b="0" i="0" u="none" strike="noStrike" kern="1200" dirty="0">
                <a:solidFill>
                  <a:schemeClr val="tx1"/>
                </a:solidFill>
                <a:effectLst/>
                <a:latin typeface="+mn-lt"/>
                <a:ea typeface="+mn-ea"/>
                <a:cs typeface="+mn-cs"/>
              </a:rPr>
              <a:t>text </a:t>
            </a:r>
            <a:r>
              <a:rPr lang="zh-CN" altLang="en-US" sz="1200" b="0" i="0" u="none" strike="noStrike" kern="1200" dirty="0">
                <a:solidFill>
                  <a:schemeClr val="tx1"/>
                </a:solidFill>
                <a:effectLst/>
                <a:latin typeface="+mn-lt"/>
                <a:ea typeface="+mn-ea"/>
                <a:cs typeface="+mn-cs"/>
              </a:rPr>
              <a:t>在不牺牲流畅度和连贯性的情况下保证了多样性。</a:t>
            </a: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21</a:t>
            </a:fld>
            <a:endParaRPr kumimoji="1" lang="zh-CN" altLang="en-US"/>
          </a:p>
        </p:txBody>
      </p:sp>
    </p:spTree>
    <p:extLst>
      <p:ext uri="{BB962C8B-B14F-4D97-AF65-F5344CB8AC3E}">
        <p14:creationId xmlns:p14="http://schemas.microsoft.com/office/powerpoint/2010/main" val="2773516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非常强调对话流的概念，说别的文章虽然用了知识，但都是只用了出现过的实体知识，没有对对话的这个图上的路径做分析？？？？</a:t>
            </a:r>
            <a:endParaRPr kumimoji="1" lang="en-US" altLang="zh-CN" dirty="0"/>
          </a:p>
          <a:p>
            <a:endParaRPr kumimoji="1" lang="en-US" altLang="zh-CN" dirty="0"/>
          </a:p>
          <a:p>
            <a:r>
              <a:rPr lang="zh-CN" altLang="en-US" dirty="0"/>
              <a:t>黄色是问题原语句之中出现的概念，他们的一阶邻居（蓝色）和二阶邻居（紫色）有非常多的实体。绿色部分越深，代表话题越相关，</a:t>
            </a:r>
            <a:endParaRPr kumimoji="1" lang="zh-CN" altLang="en-US" dirty="0"/>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4</a:t>
            </a:fld>
            <a:endParaRPr kumimoji="1" lang="zh-CN" altLang="en-US"/>
          </a:p>
        </p:txBody>
      </p:sp>
    </p:spTree>
    <p:extLst>
      <p:ext uri="{BB962C8B-B14F-4D97-AF65-F5344CB8AC3E}">
        <p14:creationId xmlns:p14="http://schemas.microsoft.com/office/powerpoint/2010/main" val="275690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GPT2-COMET</a:t>
            </a:r>
            <a:r>
              <a:rPr kumimoji="1" lang="zh-CN" altLang="en-US" dirty="0"/>
              <a:t>和</a:t>
            </a:r>
            <a:r>
              <a:rPr kumimoji="1" lang="en-US" altLang="zh-CN" dirty="0" err="1"/>
              <a:t>compac</a:t>
            </a:r>
            <a:r>
              <a:rPr kumimoji="1" lang="zh-CN" altLang="en-US" dirty="0"/>
              <a:t>到底有啥区别？？？？？是什么鬼。</a:t>
            </a:r>
            <a:endParaRPr kumimoji="1" lang="en-US" altLang="zh-CN" dirty="0"/>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22</a:t>
            </a:fld>
            <a:endParaRPr kumimoji="1" lang="zh-CN" altLang="en-US"/>
          </a:p>
        </p:txBody>
      </p:sp>
    </p:spTree>
    <p:extLst>
      <p:ext uri="{BB962C8B-B14F-4D97-AF65-F5344CB8AC3E}">
        <p14:creationId xmlns:p14="http://schemas.microsoft.com/office/powerpoint/2010/main" val="575490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Comet</a:t>
            </a:r>
            <a:r>
              <a:rPr kumimoji="1" lang="zh-CN" altLang="en-US" dirty="0"/>
              <a:t> 和</a:t>
            </a:r>
            <a:r>
              <a:rPr kumimoji="1" lang="en-US" altLang="zh-CN" dirty="0"/>
              <a:t>oh</a:t>
            </a:r>
            <a:r>
              <a:rPr kumimoji="1" lang="zh-CN" altLang="en-US" dirty="0"/>
              <a:t> 以及</a:t>
            </a:r>
            <a:r>
              <a:rPr kumimoji="1" lang="en-US" altLang="zh-CN" dirty="0"/>
              <a:t>par</a:t>
            </a:r>
            <a:r>
              <a:rPr kumimoji="1" lang="zh-CN" altLang="en-US" dirty="0"/>
              <a:t> 比起来并没有更流利，说明语言模型相似，但是他是最相关和最引人入胜的。</a:t>
            </a:r>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23</a:t>
            </a:fld>
            <a:endParaRPr kumimoji="1" lang="zh-CN" altLang="en-US"/>
          </a:p>
        </p:txBody>
      </p:sp>
    </p:spTree>
    <p:extLst>
      <p:ext uri="{BB962C8B-B14F-4D97-AF65-F5344CB8AC3E}">
        <p14:creationId xmlns:p14="http://schemas.microsoft.com/office/powerpoint/2010/main" val="496261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我们想衡量我们的模型是否能够从给定对话文本的可用人物角色句子中选择连贯的人物角色。</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并不是每一句话在说的时候都跟人物性格描述高度相关的，</a:t>
            </a:r>
            <a:r>
              <a:rPr lang="en-US" altLang="zh-CN" sz="1200" kern="1200" dirty="0">
                <a:solidFill>
                  <a:schemeClr val="tx1"/>
                </a:solidFill>
                <a:effectLst/>
                <a:latin typeface="+mn-lt"/>
                <a:ea typeface="+mn-ea"/>
                <a:cs typeface="+mn-cs"/>
              </a:rPr>
              <a:t>44% </a:t>
            </a:r>
            <a:r>
              <a:rPr lang="zh-CN" altLang="en-US" sz="1200" kern="1200" dirty="0">
                <a:solidFill>
                  <a:schemeClr val="tx1"/>
                </a:solidFill>
                <a:effectLst/>
                <a:latin typeface="+mn-lt"/>
                <a:ea typeface="+mn-ea"/>
                <a:cs typeface="+mn-cs"/>
              </a:rPr>
              <a:t>的时间我们的模型是选择空句子的。</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剩下</a:t>
            </a:r>
            <a:r>
              <a:rPr lang="en-US" altLang="zh-CN" sz="1200" kern="1200" dirty="0">
                <a:solidFill>
                  <a:schemeClr val="tx1"/>
                </a:solidFill>
                <a:effectLst/>
                <a:latin typeface="+mn-lt"/>
                <a:ea typeface="+mn-ea"/>
                <a:cs typeface="+mn-cs"/>
              </a:rPr>
              <a:t>56%</a:t>
            </a:r>
            <a:r>
              <a:rPr lang="zh-CN" altLang="en-US" sz="1200" kern="1200" dirty="0">
                <a:solidFill>
                  <a:schemeClr val="tx1"/>
                </a:solidFill>
                <a:effectLst/>
                <a:latin typeface="+mn-lt"/>
                <a:ea typeface="+mn-ea"/>
                <a:cs typeface="+mn-cs"/>
              </a:rPr>
              <a:t>的时间，我们用了两种方式来探索效果。</a:t>
            </a:r>
            <a:endParaRPr lang="zh-CN" altLang="en-US" dirty="0"/>
          </a:p>
          <a:p>
            <a:r>
              <a:rPr kumimoji="1" lang="zh-CN" altLang="en-US" dirty="0"/>
              <a:t>指标到底是啥，是人物的句子选的对不对吧，命</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DNLI</a:t>
            </a:r>
            <a:r>
              <a:rPr kumimoji="1" lang="zh-CN" altLang="en-US" dirty="0"/>
              <a:t>是一个人物一致性的任务数据集，他也包含一</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Ps:COMPAC</a:t>
            </a:r>
            <a:r>
              <a:rPr lang="zh-CN" altLang="en-US" dirty="0"/>
              <a:t>更容易选中原始的任务句子而不是</a:t>
            </a:r>
            <a:r>
              <a:rPr lang="en-US" altLang="zh-CN" dirty="0"/>
              <a:t>expansion</a:t>
            </a:r>
            <a:r>
              <a:rPr lang="zh-CN" altLang="en-US" dirty="0"/>
              <a:t>句子。</a:t>
            </a:r>
            <a:endParaRPr lang="en" altLang="zh-CN" dirty="0"/>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24</a:t>
            </a:fld>
            <a:endParaRPr kumimoji="1" lang="zh-CN" altLang="en-US"/>
          </a:p>
        </p:txBody>
      </p:sp>
    </p:spTree>
    <p:extLst>
      <p:ext uri="{BB962C8B-B14F-4D97-AF65-F5344CB8AC3E}">
        <p14:creationId xmlns:p14="http://schemas.microsoft.com/office/powerpoint/2010/main" val="3083269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25</a:t>
            </a:fld>
            <a:endParaRPr kumimoji="1" lang="zh-CN" altLang="en-US"/>
          </a:p>
        </p:txBody>
      </p:sp>
    </p:spTree>
    <p:extLst>
      <p:ext uri="{BB962C8B-B14F-4D97-AF65-F5344CB8AC3E}">
        <p14:creationId xmlns:p14="http://schemas.microsoft.com/office/powerpoint/2010/main" val="1016668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定性地说，我们发现</a:t>
            </a:r>
            <a:r>
              <a:rPr kumimoji="1" lang="en" altLang="zh-CN" dirty="0"/>
              <a:t>COMPAC</a:t>
            </a:r>
            <a:r>
              <a:rPr kumimoji="1" lang="zh-CN" altLang="en-US" dirty="0"/>
              <a:t>与彗星扩展响应的背景与常识使用新的内容从常识扩展</a:t>
            </a:r>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26</a:t>
            </a:fld>
            <a:endParaRPr kumimoji="1" lang="zh-CN" altLang="en-US"/>
          </a:p>
        </p:txBody>
      </p:sp>
    </p:spTree>
    <p:extLst>
      <p:ext uri="{BB962C8B-B14F-4D97-AF65-F5344CB8AC3E}">
        <p14:creationId xmlns:p14="http://schemas.microsoft.com/office/powerpoint/2010/main" val="3517272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29</a:t>
            </a:fld>
            <a:endParaRPr kumimoji="1" lang="zh-CN" altLang="en-US"/>
          </a:p>
        </p:txBody>
      </p:sp>
    </p:spTree>
    <p:extLst>
      <p:ext uri="{BB962C8B-B14F-4D97-AF65-F5344CB8AC3E}">
        <p14:creationId xmlns:p14="http://schemas.microsoft.com/office/powerpoint/2010/main" val="3149007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We consider concept pairs whose frequency ≥ 5 and PPMI ≥ 1 as strongly associated pairs (CCP). </a:t>
            </a: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30</a:t>
            </a:fld>
            <a:endParaRPr kumimoji="1" lang="zh-CN" altLang="en-US"/>
          </a:p>
        </p:txBody>
      </p:sp>
    </p:spTree>
    <p:extLst>
      <p:ext uri="{BB962C8B-B14F-4D97-AF65-F5344CB8AC3E}">
        <p14:creationId xmlns:p14="http://schemas.microsoft.com/office/powerpoint/2010/main" val="25218445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问：抽出来的三元组是加到原本的</a:t>
            </a:r>
            <a:r>
              <a:rPr kumimoji="1" lang="en-US" altLang="zh-CN" dirty="0" err="1"/>
              <a:t>conceptnet</a:t>
            </a:r>
            <a:r>
              <a:rPr kumimoji="1" lang="zh-CN" altLang="en-US" dirty="0"/>
              <a:t>里面吗</a:t>
            </a:r>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31</a:t>
            </a:fld>
            <a:endParaRPr kumimoji="1" lang="zh-CN" altLang="en-US"/>
          </a:p>
        </p:txBody>
      </p:sp>
    </p:spTree>
    <p:extLst>
      <p:ext uri="{BB962C8B-B14F-4D97-AF65-F5344CB8AC3E}">
        <p14:creationId xmlns:p14="http://schemas.microsoft.com/office/powerpoint/2010/main" val="16725847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a:t>
            </a:r>
            <a:r>
              <a:rPr kumimoji="1" lang="zh-CN" altLang="en-US" dirty="0"/>
              <a:t>是上文中的</a:t>
            </a:r>
            <a:r>
              <a:rPr kumimoji="1" lang="en-US" altLang="zh-CN" dirty="0"/>
              <a:t>concept</a:t>
            </a:r>
            <a:r>
              <a:rPr kumimoji="1" lang="zh-CN" altLang="en-US" dirty="0"/>
              <a:t>的</a:t>
            </a:r>
            <a:r>
              <a:rPr kumimoji="1" lang="en-US" altLang="zh-CN" dirty="0" err="1"/>
              <a:t>transE</a:t>
            </a:r>
            <a:r>
              <a:rPr kumimoji="1" lang="zh-CN" altLang="en-US" dirty="0"/>
              <a:t> </a:t>
            </a:r>
            <a:r>
              <a:rPr kumimoji="1" lang="en-US" altLang="zh-CN" dirty="0"/>
              <a:t>embedding</a:t>
            </a:r>
          </a:p>
          <a:p>
            <a:r>
              <a:rPr kumimoji="1" lang="en-US" altLang="zh-CN" dirty="0"/>
              <a:t>R</a:t>
            </a:r>
            <a:r>
              <a:rPr kumimoji="1" lang="zh-CN" altLang="en-US" dirty="0"/>
              <a:t>：是</a:t>
            </a:r>
            <a:r>
              <a:rPr kumimoji="1" lang="en-US" altLang="zh-CN" dirty="0"/>
              <a:t>concept</a:t>
            </a:r>
            <a:r>
              <a:rPr kumimoji="1" lang="zh-CN" altLang="en-US" dirty="0"/>
              <a:t> </a:t>
            </a:r>
            <a:r>
              <a:rPr kumimoji="1" lang="en-US" altLang="zh-CN" dirty="0"/>
              <a:t>net</a:t>
            </a:r>
            <a:r>
              <a:rPr kumimoji="1" lang="zh-CN" altLang="en-US" dirty="0"/>
              <a:t>里面的</a:t>
            </a:r>
            <a:r>
              <a:rPr kumimoji="1" lang="en-US" altLang="zh-CN" dirty="0"/>
              <a:t>36</a:t>
            </a:r>
            <a:r>
              <a:rPr kumimoji="1" lang="zh-CN" altLang="en-US" dirty="0"/>
              <a:t>种</a:t>
            </a:r>
            <a:r>
              <a:rPr kumimoji="1" lang="en-US" altLang="zh-CN" dirty="0"/>
              <a:t>relations+</a:t>
            </a:r>
            <a:r>
              <a:rPr kumimoji="1" lang="zh-CN" altLang="en-US" dirty="0"/>
              <a:t> </a:t>
            </a:r>
            <a:r>
              <a:rPr kumimoji="1" lang="en-US" altLang="zh-CN" dirty="0"/>
              <a:t>desired</a:t>
            </a:r>
            <a:r>
              <a:rPr kumimoji="1" lang="zh-CN" altLang="en-US" dirty="0"/>
              <a:t> </a:t>
            </a:r>
            <a:r>
              <a:rPr kumimoji="1" lang="en-US" altLang="zh-CN" dirty="0"/>
              <a:t>emotion</a:t>
            </a:r>
          </a:p>
          <a:p>
            <a:r>
              <a:rPr kumimoji="1" lang="en-US" altLang="zh-CN" dirty="0"/>
              <a:t>T</a:t>
            </a:r>
            <a:r>
              <a:rPr kumimoji="1" lang="zh-CN" altLang="en-US" dirty="0"/>
              <a:t>：是所有的</a:t>
            </a:r>
            <a:r>
              <a:rPr kumimoji="1" lang="en-US" altLang="zh-CN" dirty="0"/>
              <a:t>concept</a:t>
            </a:r>
          </a:p>
          <a:p>
            <a:pPr marL="0" marR="0" lvl="0" indent="0" algn="l" defTabSz="914400" rtl="0" eaLnBrk="1" fontAlgn="auto" latinLnBrk="0" hangingPunct="1">
              <a:lnSpc>
                <a:spcPct val="100000"/>
              </a:lnSpc>
              <a:spcBef>
                <a:spcPts val="0"/>
              </a:spcBef>
              <a:spcAft>
                <a:spcPts val="0"/>
              </a:spcAft>
              <a:buClrTx/>
              <a:buSzTx/>
              <a:buFontTx/>
              <a:buNone/>
              <a:tabLst/>
              <a:defRPr/>
            </a:pPr>
            <a:r>
              <a:rPr lang="el-GR" altLang="zh-CN" sz="1200" kern="1200" dirty="0">
                <a:solidFill>
                  <a:schemeClr val="tx1"/>
                </a:solidFill>
                <a:effectLst/>
                <a:latin typeface="+mn-lt"/>
                <a:ea typeface="+mn-ea"/>
                <a:cs typeface="+mn-cs"/>
              </a:rPr>
              <a:t>λ</a:t>
            </a:r>
            <a:r>
              <a:rPr lang="en" altLang="zh-CN" sz="1200" kern="1200" dirty="0" err="1">
                <a:solidFill>
                  <a:schemeClr val="tx1"/>
                </a:solidFill>
                <a:effectLst/>
                <a:latin typeface="+mn-lt"/>
                <a:ea typeface="+mn-ea"/>
                <a:cs typeface="+mn-cs"/>
              </a:rPr>
              <a:t>i</a:t>
            </a:r>
            <a:r>
              <a:rPr lang="en" altLang="zh-CN" sz="1200" kern="1200" dirty="0">
                <a:solidFill>
                  <a:schemeClr val="tx1"/>
                </a:solidFill>
                <a:effectLst/>
                <a:latin typeface="+mn-lt"/>
                <a:ea typeface="+mn-ea"/>
                <a:cs typeface="+mn-cs"/>
              </a:rPr>
              <a:t> denotes the trade-off coefficient </a:t>
            </a:r>
            <a:r>
              <a:rPr lang="zh-CN" altLang="en-US" sz="1200" kern="1200" dirty="0">
                <a:solidFill>
                  <a:schemeClr val="tx1"/>
                </a:solidFill>
                <a:effectLst/>
                <a:latin typeface="+mn-lt"/>
                <a:ea typeface="+mn-ea"/>
                <a:cs typeface="+mn-cs"/>
              </a:rPr>
              <a:t>，</a:t>
            </a:r>
            <a:r>
              <a:rPr lang="el-GR" altLang="zh-CN" sz="1200" kern="1200" dirty="0">
                <a:solidFill>
                  <a:schemeClr val="tx1"/>
                </a:solidFill>
                <a:effectLst/>
                <a:latin typeface="+mn-lt"/>
                <a:ea typeface="+mn-ea"/>
                <a:cs typeface="+mn-cs"/>
              </a:rPr>
              <a:t>δ1</a:t>
            </a:r>
            <a:r>
              <a:rPr lang="en" altLang="zh-CN" sz="1200" kern="1200" dirty="0" err="1">
                <a:solidFill>
                  <a:schemeClr val="tx1"/>
                </a:solidFill>
                <a:effectLst/>
                <a:latin typeface="+mn-lt"/>
                <a:ea typeface="+mn-ea"/>
                <a:cs typeface="+mn-cs"/>
              </a:rPr>
              <a:t>i</a:t>
            </a:r>
            <a:r>
              <a:rPr lang="en" altLang="zh-CN" sz="1200" kern="1200" dirty="0">
                <a:solidFill>
                  <a:schemeClr val="tx1"/>
                </a:solidFill>
                <a:effectLst/>
                <a:latin typeface="+mn-lt"/>
                <a:ea typeface="+mn-ea"/>
                <a:cs typeface="+mn-cs"/>
              </a:rPr>
              <a:t>,</a:t>
            </a:r>
            <a:r>
              <a:rPr lang="el-GR" altLang="zh-CN" sz="1200" kern="1200" dirty="0">
                <a:solidFill>
                  <a:schemeClr val="tx1"/>
                </a:solidFill>
                <a:effectLst/>
                <a:latin typeface="+mn-lt"/>
                <a:ea typeface="+mn-ea"/>
                <a:cs typeface="+mn-cs"/>
              </a:rPr>
              <a:t>δ2</a:t>
            </a:r>
            <a:r>
              <a:rPr lang="en" altLang="zh-CN" sz="1200" kern="1200" dirty="0" err="1">
                <a:solidFill>
                  <a:schemeClr val="tx1"/>
                </a:solidFill>
                <a:effectLst/>
                <a:latin typeface="+mn-lt"/>
                <a:ea typeface="+mn-ea"/>
                <a:cs typeface="+mn-cs"/>
              </a:rPr>
              <a:t>i</a:t>
            </a:r>
            <a:r>
              <a:rPr lang="en" altLang="zh-CN" sz="1200" kern="1200" dirty="0">
                <a:solidFill>
                  <a:schemeClr val="tx1"/>
                </a:solidFill>
                <a:effectLst/>
                <a:latin typeface="+mn-lt"/>
                <a:ea typeface="+mn-ea"/>
                <a:cs typeface="+mn-cs"/>
              </a:rPr>
              <a:t> denote </a:t>
            </a:r>
            <a:r>
              <a:rPr lang="en" altLang="zh-CN" sz="1200" kern="1200" dirty="0" err="1">
                <a:solidFill>
                  <a:schemeClr val="tx1"/>
                </a:solidFill>
                <a:effectLst/>
                <a:latin typeface="+mn-lt"/>
                <a:ea typeface="+mn-ea"/>
                <a:cs typeface="+mn-cs"/>
              </a:rPr>
              <a:t>softmax</a:t>
            </a:r>
            <a:r>
              <a:rPr lang="en" altLang="zh-CN" sz="1200" kern="1200" dirty="0">
                <a:solidFill>
                  <a:schemeClr val="tx1"/>
                </a:solidFill>
                <a:effectLst/>
                <a:latin typeface="+mn-lt"/>
                <a:ea typeface="+mn-ea"/>
                <a:cs typeface="+mn-cs"/>
              </a:rPr>
              <a:t> temperatures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Sj</a:t>
            </a:r>
            <a:r>
              <a:rPr kumimoji="1" lang="zh-CN" altLang="en-US" dirty="0"/>
              <a:t>，</a:t>
            </a:r>
            <a:r>
              <a:rPr lang="en" altLang="zh-CN" sz="1200" kern="1200" dirty="0">
                <a:solidFill>
                  <a:schemeClr val="tx1"/>
                </a:solidFill>
                <a:effectLst/>
                <a:latin typeface="+mn-lt"/>
                <a:ea typeface="+mn-ea"/>
                <a:cs typeface="+mn-cs"/>
              </a:rPr>
              <a:t>relatedness scores </a:t>
            </a:r>
            <a:r>
              <a:rPr lang="zh-CN" altLang="en" sz="1200" kern="1200" dirty="0">
                <a:solidFill>
                  <a:schemeClr val="tx1"/>
                </a:solidFill>
                <a:effectLst/>
                <a:latin typeface="+mn-lt"/>
                <a:ea typeface="+mn-ea"/>
                <a:cs typeface="+mn-cs"/>
              </a:rPr>
              <a:t>就是</a:t>
            </a:r>
            <a:r>
              <a:rPr lang="zh-CN" altLang="en-US" sz="1200" kern="1200" dirty="0">
                <a:solidFill>
                  <a:schemeClr val="tx1"/>
                </a:solidFill>
                <a:effectLst/>
                <a:latin typeface="+mn-lt"/>
                <a:ea typeface="+mn-ea"/>
                <a:cs typeface="+mn-cs"/>
              </a:rPr>
              <a:t>第二步里面的分数</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err="1">
                <a:solidFill>
                  <a:schemeClr val="tx1"/>
                </a:solidFill>
                <a:effectLst/>
                <a:latin typeface="+mn-lt"/>
                <a:ea typeface="+mn-ea"/>
                <a:cs typeface="+mn-cs"/>
              </a:rPr>
              <a:t>ti</a:t>
            </a:r>
            <a:r>
              <a:rPr lang="en" altLang="zh-CN" sz="1200" kern="1200" dirty="0">
                <a:solidFill>
                  <a:schemeClr val="tx1"/>
                </a:solidFill>
                <a:effectLst/>
                <a:latin typeface="+mn-lt"/>
                <a:ea typeface="+mn-ea"/>
                <a:cs typeface="+mn-cs"/>
              </a:rPr>
              <a:t> denotes the word embedding of </a:t>
            </a:r>
            <a:r>
              <a:rPr lang="en" altLang="zh-CN" sz="1200" kern="1200" dirty="0" err="1">
                <a:solidFill>
                  <a:schemeClr val="tx1"/>
                </a:solidFill>
                <a:effectLst/>
                <a:latin typeface="+mn-lt"/>
                <a:ea typeface="+mn-ea"/>
                <a:cs typeface="+mn-cs"/>
              </a:rPr>
              <a:t>ti</a:t>
            </a:r>
            <a:r>
              <a:rPr lang="en" altLang="zh-CN" sz="1200" kern="1200" dirty="0">
                <a:solidFill>
                  <a:schemeClr val="tx1"/>
                </a:solidFill>
                <a:effectLst/>
                <a:latin typeface="+mn-lt"/>
                <a:ea typeface="+mn-ea"/>
                <a:cs typeface="+mn-cs"/>
              </a:rPr>
              <a:t>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qi emotion intensities </a:t>
            </a:r>
            <a:endParaRPr lang="en" altLang="zh-CN" dirty="0"/>
          </a:p>
          <a:p>
            <a:r>
              <a:rPr kumimoji="1" lang="en-US" altLang="zh-CN" dirty="0" err="1"/>
              <a:t>Ti</a:t>
            </a:r>
            <a:r>
              <a:rPr kumimoji="1" lang="zh-CN" altLang="en-US" dirty="0"/>
              <a:t>： </a:t>
            </a:r>
            <a:r>
              <a:rPr kumimoji="1" lang="en-US" altLang="zh-CN" dirty="0"/>
              <a:t>latent</a:t>
            </a:r>
            <a:r>
              <a:rPr kumimoji="1" lang="zh-CN" altLang="en-US" dirty="0"/>
              <a:t> </a:t>
            </a:r>
            <a:r>
              <a:rPr kumimoji="1" lang="en-US" altLang="zh-CN" dirty="0"/>
              <a:t>concept</a:t>
            </a:r>
            <a:endParaRPr kumimoji="1" lang="zh-CN" altLang="en-US" dirty="0"/>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32</a:t>
            </a:fld>
            <a:endParaRPr kumimoji="1" lang="zh-CN" altLang="en-US"/>
          </a:p>
        </p:txBody>
      </p:sp>
    </p:spTree>
    <p:extLst>
      <p:ext uri="{BB962C8B-B14F-4D97-AF65-F5344CB8AC3E}">
        <p14:creationId xmlns:p14="http://schemas.microsoft.com/office/powerpoint/2010/main" val="4106810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为了提高质量，用了一个</a:t>
            </a:r>
            <a:r>
              <a:rPr kumimoji="1" lang="en" altLang="zh-CN" dirty="0"/>
              <a:t>Label smoothing</a:t>
            </a:r>
            <a:r>
              <a:rPr kumimoji="1" lang="zh-CN" altLang="en" dirty="0"/>
              <a:t>的</a:t>
            </a:r>
            <a:r>
              <a:rPr kumimoji="1" lang="zh-CN" altLang="en-US" dirty="0"/>
              <a:t>方法</a:t>
            </a:r>
            <a:endParaRPr kumimoji="1" lang="en-US" altLang="zh-CN" dirty="0"/>
          </a:p>
          <a:p>
            <a:r>
              <a:rPr kumimoji="1" lang="zh-CN" altLang="en-US" dirty="0"/>
              <a:t>为了训练</a:t>
            </a:r>
            <a:r>
              <a:rPr kumimoji="1" lang="en-US" altLang="zh-CN" dirty="0"/>
              <a:t>concept</a:t>
            </a:r>
            <a:r>
              <a:rPr kumimoji="1" lang="zh-CN" altLang="en-US" dirty="0"/>
              <a:t>这边的网络，在最后生成的时候</a:t>
            </a:r>
            <a:r>
              <a:rPr kumimoji="1" lang="en-US" altLang="zh-CN" dirty="0"/>
              <a:t>Pc</a:t>
            </a:r>
            <a:r>
              <a:rPr kumimoji="1" lang="zh-CN" altLang="en-US" dirty="0"/>
              <a:t>相当于当前生成的词与情感三元组之间的相关度，</a:t>
            </a:r>
            <a:endParaRPr kumimoji="1" lang="en-US" altLang="zh-CN" dirty="0"/>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33</a:t>
            </a:fld>
            <a:endParaRPr kumimoji="1" lang="zh-CN" altLang="en-US"/>
          </a:p>
        </p:txBody>
      </p:sp>
    </p:spTree>
    <p:extLst>
      <p:ext uri="{BB962C8B-B14F-4D97-AF65-F5344CB8AC3E}">
        <p14:creationId xmlns:p14="http://schemas.microsoft.com/office/powerpoint/2010/main" val="4155494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5</a:t>
            </a:fld>
            <a:endParaRPr kumimoji="1" lang="zh-CN" altLang="en-US"/>
          </a:p>
        </p:txBody>
      </p:sp>
    </p:spTree>
    <p:extLst>
      <p:ext uri="{BB962C8B-B14F-4D97-AF65-F5344CB8AC3E}">
        <p14:creationId xmlns:p14="http://schemas.microsoft.com/office/powerpoint/2010/main" val="37223805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kern="1200" dirty="0">
                <a:solidFill>
                  <a:schemeClr val="tx1"/>
                </a:solidFill>
                <a:effectLst/>
                <a:latin typeface="+mn-lt"/>
                <a:ea typeface="+mn-ea"/>
                <a:cs typeface="+mn-cs"/>
              </a:rPr>
              <a:t>Emotion Accuracy (EA)</a:t>
            </a:r>
            <a:r>
              <a:rPr lang="en" altLang="zh-CN" sz="1200" kern="1200" dirty="0">
                <a:solidFill>
                  <a:schemeClr val="tx1"/>
                </a:solidFill>
                <a:effectLst/>
                <a:latin typeface="+mn-lt"/>
                <a:ea typeface="+mn-ea"/>
                <a:cs typeface="+mn-cs"/>
              </a:rPr>
              <a:t>: the emotion accuracy of the generated responses measured by our trained emotion </a:t>
            </a:r>
            <a:r>
              <a:rPr lang="zh-CN" altLang="en-US" sz="1200" kern="1200" dirty="0">
                <a:solidFill>
                  <a:schemeClr val="tx1"/>
                </a:solidFill>
                <a:effectLst/>
                <a:latin typeface="+mn-lt"/>
                <a:ea typeface="+mn-ea"/>
                <a:cs typeface="+mn-cs"/>
              </a:rPr>
              <a:t>，生成的句子情感极性对不对。</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kern="1200" dirty="0">
                <a:solidFill>
                  <a:schemeClr val="tx1"/>
                </a:solidFill>
                <a:effectLst/>
                <a:latin typeface="+mn-lt"/>
                <a:ea typeface="+mn-ea"/>
                <a:cs typeface="+mn-cs"/>
              </a:rPr>
              <a:t>Commonsense Awareness (CA)</a:t>
            </a:r>
            <a:r>
              <a:rPr lang="en" altLang="zh-CN" sz="1200" kern="1200" dirty="0">
                <a:solidFill>
                  <a:schemeClr val="tx1"/>
                </a:solidFill>
                <a:effectLst/>
                <a:latin typeface="+mn-lt"/>
                <a:ea typeface="+mn-ea"/>
                <a:cs typeface="+mn-cs"/>
              </a:rPr>
              <a:t>: the average number of commonsense triplets in one pair of message and generated response, measured by </a:t>
            </a:r>
            <a:r>
              <a:rPr lang="en" altLang="zh-CN" sz="1200" kern="1200" dirty="0" err="1">
                <a:solidFill>
                  <a:schemeClr val="tx1"/>
                </a:solidFill>
                <a:effectLst/>
                <a:latin typeface="+mn-lt"/>
                <a:ea typeface="+mn-ea"/>
                <a:cs typeface="+mn-cs"/>
              </a:rPr>
              <a:t>ConceptNet</a:t>
            </a:r>
            <a:r>
              <a:rPr lang="en" altLang="zh-CN" sz="1200" kern="1200" dirty="0">
                <a:solidFill>
                  <a:schemeClr val="tx1"/>
                </a:solidFill>
                <a:effectLst/>
                <a:latin typeface="+mn-lt"/>
                <a:ea typeface="+mn-ea"/>
                <a:cs typeface="+mn-cs"/>
              </a:rPr>
              <a:t>. </a:t>
            </a:r>
            <a:endParaRPr lang="en" altLang="zh-CN" dirty="0"/>
          </a:p>
          <a:p>
            <a:r>
              <a:rPr kumimoji="1" lang="en-US" altLang="zh-CN" dirty="0"/>
              <a:t>CCM</a:t>
            </a:r>
            <a:r>
              <a:rPr kumimoji="1" lang="zh-CN" altLang="en-US" dirty="0"/>
              <a:t>是</a:t>
            </a:r>
            <a:r>
              <a:rPr kumimoji="1" lang="en-US" altLang="zh-CN" dirty="0"/>
              <a:t>18</a:t>
            </a:r>
            <a:r>
              <a:rPr kumimoji="1" lang="zh-CN" altLang="en-US" dirty="0"/>
              <a:t>年的一个结合知识图谱进行对话的模型</a:t>
            </a:r>
            <a:r>
              <a:rPr kumimoji="1" lang="en-US" altLang="zh-CN" dirty="0"/>
              <a:t>.</a:t>
            </a:r>
            <a:r>
              <a:rPr kumimoji="1" lang="zh-CN" altLang="en-US" dirty="0"/>
              <a:t>在</a:t>
            </a:r>
            <a:r>
              <a:rPr kumimoji="1" lang="en-US" altLang="zh-CN" dirty="0"/>
              <a:t>encoder</a:t>
            </a:r>
            <a:r>
              <a:rPr kumimoji="1" lang="zh-CN" altLang="en-US" dirty="0"/>
              <a:t>和</a:t>
            </a:r>
            <a:r>
              <a:rPr kumimoji="1" lang="en-US" altLang="zh-CN" dirty="0"/>
              <a:t>decoder</a:t>
            </a:r>
            <a:r>
              <a:rPr kumimoji="1" lang="zh-CN" altLang="en-US" dirty="0"/>
              <a:t>的时候都结合了知识</a:t>
            </a:r>
            <a:r>
              <a:rPr kumimoji="1" lang="en-US" altLang="zh-CN" dirty="0"/>
              <a:t>encoder</a:t>
            </a:r>
            <a:r>
              <a:rPr kumimoji="1" lang="zh-CN" altLang="en-US" dirty="0"/>
              <a:t>的时候静态，</a:t>
            </a:r>
            <a:r>
              <a:rPr kumimoji="1" lang="en-US" altLang="zh-CN" dirty="0"/>
              <a:t>decoder</a:t>
            </a:r>
            <a:r>
              <a:rPr kumimoji="1" lang="zh-CN" altLang="en-US" dirty="0"/>
              <a:t>的时候动态</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err="1">
                <a:solidFill>
                  <a:schemeClr val="tx1"/>
                </a:solidFill>
                <a:effectLst/>
                <a:latin typeface="+mn-lt"/>
                <a:ea typeface="+mn-ea"/>
                <a:cs typeface="+mn-cs"/>
              </a:rPr>
              <a:t>EmoDS</a:t>
            </a:r>
            <a:r>
              <a:rPr lang="en" altLang="zh-CN" sz="1200" kern="1200" dirty="0">
                <a:solidFill>
                  <a:schemeClr val="tx1"/>
                </a:solidFill>
                <a:effectLst/>
                <a:latin typeface="+mn-lt"/>
                <a:ea typeface="+mn-ea"/>
                <a:cs typeface="+mn-cs"/>
              </a:rPr>
              <a:t> is a state-of-the-art model for emotional response generation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CTRL </a:t>
            </a:r>
            <a:r>
              <a:rPr kumimoji="1" lang="zh-CN" altLang="en-US" sz="1200" kern="1200" dirty="0">
                <a:solidFill>
                  <a:schemeClr val="tx1"/>
                </a:solidFill>
                <a:effectLst/>
                <a:latin typeface="+mn-lt"/>
                <a:ea typeface="+mn-ea"/>
                <a:cs typeface="+mn-cs"/>
              </a:rPr>
              <a:t>：也是一个带条件控制的预训练模型</a:t>
            </a:r>
            <a:endParaRPr kumimoji="1"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kern="1200" dirty="0">
                <a:solidFill>
                  <a:schemeClr val="tx1"/>
                </a:solidFill>
                <a:effectLst/>
                <a:latin typeface="+mn-lt"/>
                <a:ea typeface="+mn-ea"/>
                <a:cs typeface="+mn-cs"/>
              </a:rPr>
              <a:t>下图又是一个人工评价。</a:t>
            </a:r>
            <a:r>
              <a:rPr lang="en" altLang="zh-CN" sz="1200" kern="1200" dirty="0">
                <a:solidFill>
                  <a:schemeClr val="tx1"/>
                </a:solidFill>
                <a:effectLst/>
                <a:latin typeface="+mn-lt"/>
                <a:ea typeface="+mn-ea"/>
                <a:cs typeface="+mn-cs"/>
              </a:rPr>
              <a:t>content quality </a:t>
            </a:r>
            <a:r>
              <a:rPr lang="zh-CN" altLang="en" sz="1200" kern="1200" dirty="0">
                <a:solidFill>
                  <a:schemeClr val="tx1"/>
                </a:solidFill>
                <a:effectLst/>
                <a:latin typeface="+mn-lt"/>
                <a:ea typeface="+mn-ea"/>
                <a:cs typeface="+mn-cs"/>
              </a:rPr>
              <a:t>是</a:t>
            </a:r>
            <a:r>
              <a:rPr lang="zh-CN" altLang="en-US" sz="1200" kern="1200" dirty="0">
                <a:solidFill>
                  <a:schemeClr val="tx1"/>
                </a:solidFill>
                <a:effectLst/>
                <a:latin typeface="+mn-lt"/>
                <a:ea typeface="+mn-ea"/>
                <a:cs typeface="+mn-cs"/>
              </a:rPr>
              <a:t>内容的质量 ，</a:t>
            </a:r>
            <a:r>
              <a:rPr lang="en" altLang="zh-CN" sz="1200" kern="1200" dirty="0">
                <a:solidFill>
                  <a:schemeClr val="tx1"/>
                </a:solidFill>
                <a:effectLst/>
                <a:latin typeface="+mn-lt"/>
                <a:ea typeface="+mn-ea"/>
                <a:cs typeface="+mn-cs"/>
              </a:rPr>
              <a:t>emotion quality </a:t>
            </a:r>
            <a:r>
              <a:rPr lang="zh-CN" altLang="en" sz="1200" kern="1200" dirty="0">
                <a:solidFill>
                  <a:schemeClr val="tx1"/>
                </a:solidFill>
                <a:effectLst/>
                <a:latin typeface="+mn-lt"/>
                <a:ea typeface="+mn-ea"/>
                <a:cs typeface="+mn-cs"/>
              </a:rPr>
              <a:t>是</a:t>
            </a:r>
            <a:r>
              <a:rPr lang="zh-CN" altLang="en-US" sz="1200" kern="1200" dirty="0">
                <a:solidFill>
                  <a:schemeClr val="tx1"/>
                </a:solidFill>
                <a:effectLst/>
                <a:latin typeface="+mn-lt"/>
                <a:ea typeface="+mn-ea"/>
                <a:cs typeface="+mn-cs"/>
              </a:rPr>
              <a:t>情感的质量</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34</a:t>
            </a:fld>
            <a:endParaRPr kumimoji="1" lang="zh-CN" altLang="en-US"/>
          </a:p>
        </p:txBody>
      </p:sp>
    </p:spTree>
    <p:extLst>
      <p:ext uri="{BB962C8B-B14F-4D97-AF65-F5344CB8AC3E}">
        <p14:creationId xmlns:p14="http://schemas.microsoft.com/office/powerpoint/2010/main" val="2853607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35</a:t>
            </a:fld>
            <a:endParaRPr kumimoji="1" lang="zh-CN" altLang="en-US"/>
          </a:p>
        </p:txBody>
      </p:sp>
    </p:spTree>
    <p:extLst>
      <p:ext uri="{BB962C8B-B14F-4D97-AF65-F5344CB8AC3E}">
        <p14:creationId xmlns:p14="http://schemas.microsoft.com/office/powerpoint/2010/main" val="13194181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37</a:t>
            </a:fld>
            <a:endParaRPr kumimoji="1" lang="zh-CN" altLang="en-US"/>
          </a:p>
        </p:txBody>
      </p:sp>
    </p:spTree>
    <p:extLst>
      <p:ext uri="{BB962C8B-B14F-4D97-AF65-F5344CB8AC3E}">
        <p14:creationId xmlns:p14="http://schemas.microsoft.com/office/powerpoint/2010/main" val="22538609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过于宽泛会导致入手困难，比如如果是我写这篇文章，我肯定在相关文章里扯很多会主题过于宽大，比如说基于知识的对话生成、基于</a:t>
            </a:r>
            <a:r>
              <a:rPr kumimoji="1" lang="en-US" altLang="zh-CN" dirty="0" err="1"/>
              <a:t>cvae</a:t>
            </a:r>
            <a:r>
              <a:rPr kumimoji="1" lang="zh-CN" altLang="en-US" dirty="0"/>
              <a:t>方法的对话生成等等，这样子动机也很好写。</a:t>
            </a:r>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38</a:t>
            </a:fld>
            <a:endParaRPr kumimoji="1" lang="zh-CN" altLang="en-US"/>
          </a:p>
        </p:txBody>
      </p:sp>
    </p:spTree>
    <p:extLst>
      <p:ext uri="{BB962C8B-B14F-4D97-AF65-F5344CB8AC3E}">
        <p14:creationId xmlns:p14="http://schemas.microsoft.com/office/powerpoint/2010/main" val="3611679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词向量的初始化是</a:t>
            </a:r>
            <a:r>
              <a:rPr kumimoji="1" lang="en-US" altLang="zh-CN" dirty="0"/>
              <a:t>glove</a:t>
            </a:r>
            <a:r>
              <a:rPr kumimoji="1" lang="zh-CN" altLang="en-US" dirty="0"/>
              <a:t>来的，</a:t>
            </a:r>
            <a:r>
              <a:rPr kumimoji="1" lang="en-US" altLang="zh-CN" dirty="0" err="1"/>
              <a:t>concep</a:t>
            </a:r>
            <a:r>
              <a:rPr kumimoji="1" lang="zh-CN" altLang="en-US" dirty="0"/>
              <a:t>向量的初始化是</a:t>
            </a:r>
            <a:r>
              <a:rPr kumimoji="1" lang="en-US" altLang="zh-CN" dirty="0" err="1"/>
              <a:t>transE</a:t>
            </a:r>
            <a:r>
              <a:rPr kumimoji="1" lang="zh-CN" altLang="en-US" dirty="0"/>
              <a:t>来的。</a:t>
            </a:r>
            <a:endParaRPr kumimoji="1" lang="en-US" altLang="zh-CN" dirty="0"/>
          </a:p>
          <a:p>
            <a:r>
              <a:rPr kumimoji="1" lang="en-US" altLang="zh-CN" dirty="0" err="1"/>
              <a:t>Ei</a:t>
            </a:r>
            <a:r>
              <a:rPr kumimoji="1" lang="zh-CN" altLang="en-US" dirty="0"/>
              <a:t>是指</a:t>
            </a:r>
            <a:r>
              <a:rPr kumimoji="1" lang="en-US" altLang="zh-CN" dirty="0"/>
              <a:t>concept</a:t>
            </a:r>
            <a:r>
              <a:rPr kumimoji="1" lang="zh-CN" altLang="en-US" dirty="0"/>
              <a:t>词的</a:t>
            </a:r>
            <a:r>
              <a:rPr kumimoji="1" lang="en-US" altLang="zh-CN" dirty="0"/>
              <a:t>concept</a:t>
            </a:r>
            <a:r>
              <a:rPr kumimoji="1" lang="zh-CN" altLang="en-US" dirty="0"/>
              <a:t> </a:t>
            </a:r>
            <a:r>
              <a:rPr kumimoji="1" lang="en-US" altLang="zh-CN" dirty="0"/>
              <a:t>embedding</a:t>
            </a:r>
          </a:p>
          <a:p>
            <a:r>
              <a:rPr kumimoji="1" lang="en-US" altLang="zh-CN" dirty="0"/>
              <a:t>R</a:t>
            </a:r>
            <a:r>
              <a:rPr kumimoji="1" lang="zh-CN" altLang="en-US" dirty="0"/>
              <a:t>和</a:t>
            </a:r>
            <a:r>
              <a:rPr kumimoji="1" lang="en-US" altLang="zh-CN" dirty="0"/>
              <a:t>e</a:t>
            </a:r>
            <a:r>
              <a:rPr kumimoji="1" lang="zh-CN" altLang="en-US" dirty="0"/>
              <a:t>是</a:t>
            </a:r>
            <a:r>
              <a:rPr kumimoji="1" lang="en-US" altLang="zh-CN" dirty="0" err="1"/>
              <a:t>gnn</a:t>
            </a:r>
            <a:r>
              <a:rPr kumimoji="1" lang="zh-CN" altLang="en-US" dirty="0"/>
              <a:t>训练好的</a:t>
            </a:r>
            <a:r>
              <a:rPr kumimoji="1" lang="en-US" altLang="zh-CN" dirty="0"/>
              <a:t>embedding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ep ∈ V1 </a:t>
            </a:r>
            <a:r>
              <a:rPr kumimoji="1" lang="zh-CN" altLang="en-US" sz="1200" kern="1200" dirty="0">
                <a:solidFill>
                  <a:schemeClr val="tx1"/>
                </a:solidFill>
                <a:effectLst/>
                <a:latin typeface="+mn-lt"/>
                <a:ea typeface="+mn-ea"/>
                <a:cs typeface="+mn-cs"/>
              </a:rPr>
              <a:t>，</a:t>
            </a:r>
            <a:r>
              <a:rPr kumimoji="1" lang="en-US" altLang="zh-CN" sz="1200" kern="1200" dirty="0" err="1">
                <a:solidFill>
                  <a:schemeClr val="tx1"/>
                </a:solidFill>
                <a:effectLst/>
                <a:latin typeface="+mn-lt"/>
                <a:ea typeface="+mn-ea"/>
                <a:cs typeface="+mn-cs"/>
              </a:rPr>
              <a:t>ek</a:t>
            </a:r>
            <a:r>
              <a:rPr kumimoji="1" lang="zh-CN" altLang="en-US" sz="1200" kern="1200" dirty="0">
                <a:solidFill>
                  <a:schemeClr val="tx1"/>
                </a:solidFill>
                <a:effectLst/>
                <a:latin typeface="+mn-lt"/>
                <a:ea typeface="+mn-ea"/>
                <a:cs typeface="+mn-cs"/>
              </a:rPr>
              <a:t> 是</a:t>
            </a:r>
            <a:r>
              <a:rPr kumimoji="1" lang="en-US" altLang="zh-CN" sz="1200" kern="1200" dirty="0">
                <a:solidFill>
                  <a:schemeClr val="tx1"/>
                </a:solidFill>
                <a:effectLst/>
                <a:latin typeface="+mn-lt"/>
                <a:ea typeface="+mn-ea"/>
                <a:cs typeface="+mn-cs"/>
              </a:rPr>
              <a:t>ep</a:t>
            </a:r>
            <a:r>
              <a:rPr kumimoji="1" lang="zh-CN" altLang="en-US" sz="1200" kern="1200" dirty="0">
                <a:solidFill>
                  <a:schemeClr val="tx1"/>
                </a:solidFill>
                <a:effectLst/>
                <a:latin typeface="+mn-lt"/>
                <a:ea typeface="+mn-ea"/>
                <a:cs typeface="+mn-cs"/>
              </a:rPr>
              <a:t>的邻接点，属于</a:t>
            </a:r>
            <a:r>
              <a:rPr kumimoji="1" lang="en-US" altLang="zh-CN" sz="1200" kern="1200" dirty="0">
                <a:solidFill>
                  <a:schemeClr val="tx1"/>
                </a:solidFill>
                <a:effectLst/>
                <a:latin typeface="+mn-lt"/>
                <a:ea typeface="+mn-ea"/>
                <a:cs typeface="+mn-cs"/>
              </a:rPr>
              <a:t>v2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6</a:t>
            </a:fld>
            <a:endParaRPr kumimoji="1" lang="zh-CN" altLang="en-US"/>
          </a:p>
        </p:txBody>
      </p:sp>
    </p:spTree>
    <p:extLst>
      <p:ext uri="{BB962C8B-B14F-4D97-AF65-F5344CB8AC3E}">
        <p14:creationId xmlns:p14="http://schemas.microsoft.com/office/powerpoint/2010/main" val="1021408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Yt-1</a:t>
            </a:r>
            <a:r>
              <a:rPr kumimoji="1" lang="zh-CN" altLang="en-US" dirty="0"/>
              <a:t>是上一个时刻生成的词的</a:t>
            </a:r>
            <a:r>
              <a:rPr kumimoji="1" lang="en-US" altLang="zh-CN" dirty="0"/>
              <a:t>embedding</a:t>
            </a:r>
            <a:endParaRPr kumimoji="1" lang="zh-CN" altLang="en-US" dirty="0"/>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7</a:t>
            </a:fld>
            <a:endParaRPr kumimoji="1" lang="zh-CN" altLang="en-US"/>
          </a:p>
        </p:txBody>
      </p:sp>
    </p:spTree>
    <p:extLst>
      <p:ext uri="{BB962C8B-B14F-4D97-AF65-F5344CB8AC3E}">
        <p14:creationId xmlns:p14="http://schemas.microsoft.com/office/powerpoint/2010/main" val="3726423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over the word vocabulary,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 sz="1200" kern="1200" dirty="0">
                <a:solidFill>
                  <a:schemeClr val="tx1"/>
                </a:solidFill>
                <a:effectLst/>
                <a:latin typeface="+mn-lt"/>
                <a:ea typeface="+mn-ea"/>
                <a:cs typeface="+mn-cs"/>
              </a:rPr>
              <a:t>如果</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central concept set V 0,1, and outer concept set V 2: </a:t>
            </a: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8</a:t>
            </a:fld>
            <a:endParaRPr kumimoji="1" lang="zh-CN" altLang="en-US"/>
          </a:p>
        </p:txBody>
      </p:sp>
    </p:spTree>
    <p:extLst>
      <p:ext uri="{BB962C8B-B14F-4D97-AF65-F5344CB8AC3E}">
        <p14:creationId xmlns:p14="http://schemas.microsoft.com/office/powerpoint/2010/main" val="4209730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第一个表衡量的是生成的回复与标准答案之间的重合度的关系，基本都是反映准确率，</a:t>
            </a:r>
            <a:r>
              <a:rPr kumimoji="1" lang="en-US" altLang="zh-CN" dirty="0"/>
              <a:t>NIST:</a:t>
            </a:r>
            <a:r>
              <a:rPr kumimoji="1" lang="zh-CN" altLang="en-US" dirty="0"/>
              <a:t>是对</a:t>
            </a:r>
            <a:r>
              <a:rPr kumimoji="1" lang="en-US" altLang="zh-CN" dirty="0"/>
              <a:t>BLEU</a:t>
            </a:r>
            <a:r>
              <a:rPr kumimoji="1" lang="zh-CN" altLang="en-US" dirty="0"/>
              <a:t>的一个改进方法，加重对低频</a:t>
            </a:r>
            <a:r>
              <a:rPr kumimoji="1" lang="en-US" altLang="zh-CN" dirty="0"/>
              <a:t>n-gram</a:t>
            </a:r>
            <a:r>
              <a:rPr kumimoji="1" lang="zh-CN" altLang="en-US" dirty="0"/>
              <a:t>的权重。</a:t>
            </a:r>
            <a:endParaRPr kumimoji="1" lang="en-US" altLang="zh-CN" dirty="0"/>
          </a:p>
          <a:p>
            <a:r>
              <a:rPr kumimoji="1" lang="en-US" altLang="zh-CN" dirty="0"/>
              <a:t>CCM</a:t>
            </a:r>
            <a:r>
              <a:rPr kumimoji="1" lang="zh-CN" altLang="en-US" dirty="0"/>
              <a:t>是</a:t>
            </a:r>
            <a:r>
              <a:rPr kumimoji="1" lang="en-US" altLang="zh-CN" dirty="0"/>
              <a:t>18</a:t>
            </a:r>
            <a:r>
              <a:rPr kumimoji="1" lang="zh-CN" altLang="en-US" dirty="0"/>
              <a:t>年的一个结合知识图谱进行对话的模型</a:t>
            </a:r>
            <a:r>
              <a:rPr kumimoji="1" lang="en-US" altLang="zh-CN" dirty="0"/>
              <a:t>.GPT(lang)</a:t>
            </a:r>
            <a:r>
              <a:rPr kumimoji="1" lang="zh-CN" altLang="en-US" dirty="0"/>
              <a:t>是说把对话生成用</a:t>
            </a:r>
            <a:r>
              <a:rPr kumimoji="1" lang="en-US" altLang="zh-CN" dirty="0" err="1"/>
              <a:t>gpt</a:t>
            </a:r>
            <a:r>
              <a:rPr kumimoji="1" lang="zh-CN" altLang="en-US" dirty="0"/>
              <a:t>的语言模型的方式训练，</a:t>
            </a:r>
            <a:r>
              <a:rPr kumimoji="1" lang="en-US" altLang="zh-CN" dirty="0"/>
              <a:t>conv</a:t>
            </a:r>
            <a:r>
              <a:rPr kumimoji="1" lang="zh-CN" altLang="en-US" dirty="0"/>
              <a:t>就是用</a:t>
            </a:r>
            <a:r>
              <a:rPr kumimoji="1" lang="en-US" altLang="zh-CN" dirty="0"/>
              <a:t>encoder-decoder</a:t>
            </a:r>
            <a:r>
              <a:rPr kumimoji="1" lang="zh-CN" altLang="en-US" dirty="0"/>
              <a:t>的方式</a:t>
            </a:r>
            <a:endParaRPr kumimoji="1" lang="en-US" altLang="zh-CN" dirty="0"/>
          </a:p>
          <a:p>
            <a:r>
              <a:rPr kumimoji="1" lang="zh-CN" altLang="en-US" dirty="0"/>
              <a:t>第二个表是多样性的衡量，前半个表是直接针对回复进行评价</a:t>
            </a:r>
            <a:r>
              <a:rPr kumimoji="1" lang="en-US" altLang="zh-CN" dirty="0"/>
              <a:t>ENT-4</a:t>
            </a:r>
            <a:r>
              <a:rPr kumimoji="1" lang="zh-CN" altLang="en-US" dirty="0"/>
              <a:t>是用一个熵来反映词的分布均不均匀，熵越大分布越均匀多样性越好。后半个表是看回复和上文内容之间的重合度，作者解释说与上文重合度越高，说明生成的回复创新性越低。所以指标是越低越好。</a:t>
            </a:r>
            <a:endParaRPr kumimoji="1" lang="en-US" altLang="zh-CN" dirty="0"/>
          </a:p>
          <a:p>
            <a:r>
              <a:rPr kumimoji="1" lang="zh-CN" altLang="en-US" dirty="0"/>
              <a:t>虽然</a:t>
            </a:r>
            <a:r>
              <a:rPr lang="en-US" altLang="zh-CN" sz="1200" kern="1200" dirty="0" err="1">
                <a:solidFill>
                  <a:schemeClr val="tx1"/>
                </a:solidFill>
                <a:effectLst/>
                <a:latin typeface="+mn-lt"/>
                <a:ea typeface="+mn-ea"/>
                <a:cs typeface="+mn-cs"/>
              </a:rPr>
              <a:t>ConceptFlow</a:t>
            </a:r>
            <a:r>
              <a:rPr lang="zh-CN" altLang="en-US"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diversity</a:t>
            </a:r>
            <a:r>
              <a:rPr lang="zh-CN" altLang="en-US" sz="1200" kern="1200" dirty="0">
                <a:solidFill>
                  <a:schemeClr val="tx1"/>
                </a:solidFill>
                <a:effectLst/>
                <a:latin typeface="+mn-lt"/>
                <a:ea typeface="+mn-ea"/>
                <a:cs typeface="+mn-cs"/>
              </a:rPr>
              <a:t>上没超过</a:t>
            </a:r>
            <a:r>
              <a:rPr lang="en-US" altLang="zh-CN" sz="1200" kern="1200" dirty="0">
                <a:solidFill>
                  <a:schemeClr val="tx1"/>
                </a:solidFill>
                <a:effectLst/>
                <a:latin typeface="+mn-lt"/>
                <a:ea typeface="+mn-ea"/>
                <a:cs typeface="+mn-cs"/>
              </a:rPr>
              <a:t>GPT</a:t>
            </a:r>
            <a:r>
              <a:rPr lang="zh-CN" altLang="en-US" sz="1200" kern="1200" dirty="0">
                <a:solidFill>
                  <a:schemeClr val="tx1"/>
                </a:solidFill>
                <a:effectLst/>
                <a:latin typeface="+mn-lt"/>
                <a:ea typeface="+mn-ea"/>
                <a:cs typeface="+mn-cs"/>
              </a:rPr>
              <a:t>，但在创新性上还是比</a:t>
            </a:r>
            <a:r>
              <a:rPr lang="en-US" altLang="zh-CN" sz="1200" kern="1200" dirty="0">
                <a:solidFill>
                  <a:schemeClr val="tx1"/>
                </a:solidFill>
                <a:effectLst/>
                <a:latin typeface="+mn-lt"/>
                <a:ea typeface="+mn-ea"/>
                <a:cs typeface="+mn-cs"/>
              </a:rPr>
              <a:t>GPT</a:t>
            </a:r>
            <a:r>
              <a:rPr lang="zh-CN" altLang="en-US" sz="1200" kern="1200" dirty="0">
                <a:solidFill>
                  <a:schemeClr val="tx1"/>
                </a:solidFill>
                <a:effectLst/>
                <a:latin typeface="+mn-lt"/>
                <a:ea typeface="+mn-ea"/>
                <a:cs typeface="+mn-cs"/>
              </a:rPr>
              <a:t>要好。</a:t>
            </a:r>
            <a:endParaRPr kumimoji="1" lang="en-US" altLang="zh-CN" dirty="0"/>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9</a:t>
            </a:fld>
            <a:endParaRPr kumimoji="1" lang="zh-CN" altLang="en-US"/>
          </a:p>
        </p:txBody>
      </p:sp>
    </p:spTree>
    <p:extLst>
      <p:ext uri="{BB962C8B-B14F-4D97-AF65-F5344CB8AC3E}">
        <p14:creationId xmlns:p14="http://schemas.microsoft.com/office/powerpoint/2010/main" val="3402554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表</a:t>
            </a:r>
            <a:r>
              <a:rPr kumimoji="1" lang="en-US" altLang="zh-CN" dirty="0"/>
              <a:t>3</a:t>
            </a:r>
            <a:r>
              <a:rPr kumimoji="1" lang="zh-CN" altLang="en-US" dirty="0"/>
              <a:t>是人工评价，</a:t>
            </a:r>
            <a:r>
              <a:rPr kumimoji="1" lang="en-US" altLang="zh-CN" dirty="0"/>
              <a:t>app</a:t>
            </a:r>
            <a:r>
              <a:rPr kumimoji="1" lang="zh-CN" altLang="en-US" dirty="0"/>
              <a:t>是</a:t>
            </a:r>
            <a:r>
              <a:rPr lang="en" altLang="zh-CN" sz="1200" kern="1200" dirty="0">
                <a:solidFill>
                  <a:schemeClr val="tx1"/>
                </a:solidFill>
                <a:effectLst/>
                <a:latin typeface="+mn-lt"/>
                <a:ea typeface="+mn-ea"/>
                <a:cs typeface="+mn-cs"/>
              </a:rPr>
              <a:t>Appropriate </a:t>
            </a:r>
            <a:r>
              <a:rPr kumimoji="1" lang="zh-CN" altLang="en-US" sz="1200" kern="1200" dirty="0">
                <a:solidFill>
                  <a:schemeClr val="tx1"/>
                </a:solidFill>
                <a:effectLst/>
                <a:latin typeface="+mn-lt"/>
                <a:ea typeface="+mn-ea"/>
                <a:cs typeface="+mn-cs"/>
              </a:rPr>
              <a:t>，</a:t>
            </a:r>
            <a:r>
              <a:rPr kumimoji="1" lang="en-US" altLang="zh-CN" sz="1200" kern="1200" dirty="0">
                <a:solidFill>
                  <a:schemeClr val="tx1"/>
                </a:solidFill>
                <a:effectLst/>
                <a:latin typeface="+mn-lt"/>
                <a:ea typeface="+mn-ea"/>
                <a:cs typeface="+mn-cs"/>
              </a:rPr>
              <a:t>inf</a:t>
            </a:r>
            <a:r>
              <a:rPr kumimoji="1" lang="zh-CN" altLang="en-US" sz="1200" kern="1200" dirty="0">
                <a:solidFill>
                  <a:schemeClr val="tx1"/>
                </a:solidFill>
                <a:effectLst/>
                <a:latin typeface="+mn-lt"/>
                <a:ea typeface="+mn-ea"/>
                <a:cs typeface="+mn-cs"/>
              </a:rPr>
              <a:t>是</a:t>
            </a:r>
            <a:r>
              <a:rPr kumimoji="1" lang="en-US" altLang="zh-CN" sz="1200" kern="1200" dirty="0">
                <a:solidFill>
                  <a:schemeClr val="tx1"/>
                </a:solidFill>
                <a:effectLst/>
                <a:latin typeface="+mn-lt"/>
                <a:ea typeface="+mn-ea"/>
                <a:cs typeface="+mn-cs"/>
              </a:rPr>
              <a:t>informative</a:t>
            </a:r>
            <a:r>
              <a:rPr kumimoji="1" lang="zh-CN" altLang="en-US" sz="1200" kern="1200" dirty="0">
                <a:solidFill>
                  <a:schemeClr val="tx1"/>
                </a:solidFill>
                <a:effectLst/>
                <a:latin typeface="+mn-lt"/>
                <a:ea typeface="+mn-ea"/>
                <a:cs typeface="+mn-cs"/>
              </a:rPr>
              <a:t>，表</a:t>
            </a:r>
            <a:r>
              <a:rPr kumimoji="1" lang="en-US" altLang="zh-CN" sz="1200" kern="1200" dirty="0">
                <a:solidFill>
                  <a:schemeClr val="tx1"/>
                </a:solidFill>
                <a:effectLst/>
                <a:latin typeface="+mn-lt"/>
                <a:ea typeface="+mn-ea"/>
                <a:cs typeface="+mn-cs"/>
              </a:rPr>
              <a:t>4</a:t>
            </a:r>
            <a:r>
              <a:rPr kumimoji="1" lang="zh-CN" altLang="en-US" sz="1200" kern="1200" dirty="0">
                <a:solidFill>
                  <a:schemeClr val="tx1"/>
                </a:solidFill>
                <a:effectLst/>
                <a:latin typeface="+mn-lt"/>
                <a:ea typeface="+mn-ea"/>
                <a:cs typeface="+mn-cs"/>
              </a:rPr>
              <a:t>是用了一，</a:t>
            </a:r>
            <a:r>
              <a:rPr kumimoji="1" lang="en-US" altLang="zh-CN" sz="1200" kern="1200" dirty="0" err="1">
                <a:solidFill>
                  <a:schemeClr val="tx1"/>
                </a:solidFill>
                <a:effectLst/>
                <a:latin typeface="+mn-lt"/>
                <a:ea typeface="+mn-ea"/>
                <a:cs typeface="+mn-cs"/>
              </a:rPr>
              <a:t>fleiss</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ka</a:t>
            </a:r>
            <a:r>
              <a:rPr kumimoji="1" lang="en" altLang="zh-CN" sz="1200" kern="1200" dirty="0" err="1">
                <a:solidFill>
                  <a:schemeClr val="tx1"/>
                </a:solidFill>
                <a:effectLst/>
                <a:latin typeface="+mn-lt"/>
                <a:ea typeface="+mn-ea"/>
                <a:cs typeface="+mn-cs"/>
              </a:rPr>
              <a:t>ppa</a:t>
            </a:r>
            <a:r>
              <a:rPr kumimoji="1" lang="zh-CN" altLang="en-US" sz="1200" kern="1200" dirty="0">
                <a:solidFill>
                  <a:schemeClr val="tx1"/>
                </a:solidFill>
                <a:effectLst/>
                <a:latin typeface="+mn-lt"/>
                <a:ea typeface="+mn-ea"/>
                <a:cs typeface="+mn-cs"/>
              </a:rPr>
              <a:t>来评价人工评价准不准。结果就是说人工评价靠谱，所以表</a:t>
            </a:r>
            <a:r>
              <a:rPr kumimoji="1" lang="en-US" altLang="zh-CN" sz="1200" kern="1200" dirty="0">
                <a:solidFill>
                  <a:schemeClr val="tx1"/>
                </a:solidFill>
                <a:effectLst/>
                <a:latin typeface="+mn-lt"/>
                <a:ea typeface="+mn-ea"/>
                <a:cs typeface="+mn-cs"/>
              </a:rPr>
              <a:t>3</a:t>
            </a:r>
            <a:r>
              <a:rPr kumimoji="1" lang="zh-CN" altLang="en-US" sz="1200" kern="1200" dirty="0">
                <a:solidFill>
                  <a:schemeClr val="tx1"/>
                </a:solidFill>
                <a:effectLst/>
                <a:latin typeface="+mn-lt"/>
                <a:ea typeface="+mn-ea"/>
                <a:cs typeface="+mn-cs"/>
              </a:rPr>
              <a:t>评出来的是可靠的。</a:t>
            </a:r>
            <a:endParaRPr kumimoji="1"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10</a:t>
            </a:fld>
            <a:endParaRPr kumimoji="1" lang="zh-CN" altLang="en-US"/>
          </a:p>
        </p:txBody>
      </p:sp>
    </p:spTree>
    <p:extLst>
      <p:ext uri="{BB962C8B-B14F-4D97-AF65-F5344CB8AC3E}">
        <p14:creationId xmlns:p14="http://schemas.microsoft.com/office/powerpoint/2010/main" val="1163344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Base</a:t>
            </a:r>
            <a:r>
              <a:rPr kumimoji="1" lang="zh-CN" altLang="en-US" dirty="0"/>
              <a:t>是指没有</a:t>
            </a:r>
            <a:r>
              <a:rPr kumimoji="1" lang="en-US" altLang="zh-CN" dirty="0"/>
              <a:t>2</a:t>
            </a:r>
            <a:r>
              <a:rPr kumimoji="1" lang="zh-CN" altLang="en-US" dirty="0"/>
              <a:t>跳邻接点的情况下，</a:t>
            </a:r>
            <a:r>
              <a:rPr kumimoji="1" lang="en-US" altLang="zh-CN" dirty="0"/>
              <a:t>rand</a:t>
            </a:r>
            <a:r>
              <a:rPr kumimoji="1" lang="zh-CN" altLang="en-US" dirty="0"/>
              <a:t>是随机选择</a:t>
            </a:r>
            <a:r>
              <a:rPr kumimoji="1" lang="en-US" altLang="zh-CN" dirty="0"/>
              <a:t>2</a:t>
            </a:r>
            <a:r>
              <a:rPr kumimoji="1" lang="zh-CN" altLang="en-US" dirty="0"/>
              <a:t>跳的点，</a:t>
            </a:r>
            <a:r>
              <a:rPr kumimoji="1" lang="en-US" altLang="zh-CN" dirty="0"/>
              <a:t>distract</a:t>
            </a:r>
            <a:r>
              <a:rPr kumimoji="1" lang="zh-CN" altLang="en-US" dirty="0"/>
              <a:t>是指在</a:t>
            </a:r>
            <a:r>
              <a:rPr kumimoji="1" lang="en-US" altLang="zh-CN" dirty="0"/>
              <a:t>truth</a:t>
            </a:r>
            <a:r>
              <a:rPr kumimoji="1" lang="zh-CN" altLang="en-US" dirty="0"/>
              <a:t> </a:t>
            </a:r>
            <a:r>
              <a:rPr kumimoji="1" lang="en-US" altLang="zh-CN" dirty="0"/>
              <a:t>ground</a:t>
            </a:r>
            <a:r>
              <a:rPr kumimoji="1" lang="zh-CN" altLang="en-US" dirty="0"/>
              <a:t>包含的</a:t>
            </a:r>
            <a:r>
              <a:rPr kumimoji="1" lang="en-US" altLang="zh-CN" dirty="0"/>
              <a:t>2</a:t>
            </a:r>
            <a:r>
              <a:rPr kumimoji="1" lang="zh-CN" altLang="en-US" dirty="0"/>
              <a:t>跳的点但是随机搞掉一些，</a:t>
            </a:r>
            <a:r>
              <a:rPr kumimoji="1" lang="en-US" altLang="zh-CN" dirty="0"/>
              <a:t>full</a:t>
            </a:r>
            <a:r>
              <a:rPr kumimoji="1" lang="zh-CN" altLang="en-US" dirty="0"/>
              <a:t>就是现有的模型用的，把</a:t>
            </a:r>
            <a:r>
              <a:rPr kumimoji="1" lang="en-US" altLang="zh-CN" dirty="0"/>
              <a:t>2</a:t>
            </a:r>
            <a:r>
              <a:rPr kumimoji="1" lang="zh-CN" altLang="en-US" dirty="0"/>
              <a:t>跳的点用注意力机制选上</a:t>
            </a:r>
          </a:p>
        </p:txBody>
      </p:sp>
      <p:sp>
        <p:nvSpPr>
          <p:cNvPr id="4" name="灯片编号占位符 3"/>
          <p:cNvSpPr>
            <a:spLocks noGrp="1"/>
          </p:cNvSpPr>
          <p:nvPr>
            <p:ph type="sldNum" sz="quarter" idx="5"/>
          </p:nvPr>
        </p:nvSpPr>
        <p:spPr/>
        <p:txBody>
          <a:bodyPr/>
          <a:lstStyle/>
          <a:p>
            <a:fld id="{722876A6-9062-8A4D-89ED-A107903C7E6D}" type="slidenum">
              <a:rPr kumimoji="1" lang="zh-CN" altLang="en-US" smtClean="0"/>
              <a:t>11</a:t>
            </a:fld>
            <a:endParaRPr kumimoji="1" lang="zh-CN" altLang="en-US"/>
          </a:p>
        </p:txBody>
      </p:sp>
    </p:spTree>
    <p:extLst>
      <p:ext uri="{BB962C8B-B14F-4D97-AF65-F5344CB8AC3E}">
        <p14:creationId xmlns:p14="http://schemas.microsoft.com/office/powerpoint/2010/main" val="3359466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53DB7-B525-DF4C-A8D9-42730A865246}"/>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6547E051-B7F3-B64C-BE15-8E40068631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D8AB1636-5208-F940-92E3-3B495C4A3D6A}"/>
              </a:ext>
            </a:extLst>
          </p:cNvPr>
          <p:cNvSpPr>
            <a:spLocks noGrp="1"/>
          </p:cNvSpPr>
          <p:nvPr>
            <p:ph type="dt" sz="half" idx="10"/>
          </p:nvPr>
        </p:nvSpPr>
        <p:spPr/>
        <p:txBody>
          <a:bodyPr/>
          <a:lstStyle/>
          <a:p>
            <a:fld id="{F7DB01AB-D19C-1F4D-A9F9-3430D5F37B3D}" type="datetimeFigureOut">
              <a:rPr kumimoji="1" lang="zh-CN" altLang="en-US" smtClean="0"/>
              <a:t>2021/5/25</a:t>
            </a:fld>
            <a:endParaRPr kumimoji="1" lang="zh-CN" altLang="en-US"/>
          </a:p>
        </p:txBody>
      </p:sp>
      <p:sp>
        <p:nvSpPr>
          <p:cNvPr id="5" name="页脚占位符 4">
            <a:extLst>
              <a:ext uri="{FF2B5EF4-FFF2-40B4-BE49-F238E27FC236}">
                <a16:creationId xmlns:a16="http://schemas.microsoft.com/office/drawing/2014/main" id="{EFBA2014-5D7A-7747-B985-3392C65DB87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0738991-8403-2E4A-860A-DCEF5F192B53}"/>
              </a:ext>
            </a:extLst>
          </p:cNvPr>
          <p:cNvSpPr>
            <a:spLocks noGrp="1"/>
          </p:cNvSpPr>
          <p:nvPr>
            <p:ph type="sldNum" sz="quarter" idx="12"/>
          </p:nvPr>
        </p:nvSpPr>
        <p:spPr/>
        <p:txBody>
          <a:bodyPr/>
          <a:lstStyle/>
          <a:p>
            <a:fld id="{208FEA34-10A8-AD43-A1AE-497ACAEF4404}" type="slidenum">
              <a:rPr kumimoji="1" lang="zh-CN" altLang="en-US" smtClean="0"/>
              <a:t>‹#›</a:t>
            </a:fld>
            <a:endParaRPr kumimoji="1" lang="zh-CN" altLang="en-US"/>
          </a:p>
        </p:txBody>
      </p:sp>
    </p:spTree>
    <p:extLst>
      <p:ext uri="{BB962C8B-B14F-4D97-AF65-F5344CB8AC3E}">
        <p14:creationId xmlns:p14="http://schemas.microsoft.com/office/powerpoint/2010/main" val="2423288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F0E21E-9525-5347-9076-B02C4481E13D}"/>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C821451B-95E0-D144-B764-CE8FA02E15EA}"/>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E050735-3ABE-6345-88A4-410314C39E97}"/>
              </a:ext>
            </a:extLst>
          </p:cNvPr>
          <p:cNvSpPr>
            <a:spLocks noGrp="1"/>
          </p:cNvSpPr>
          <p:nvPr>
            <p:ph type="dt" sz="half" idx="10"/>
          </p:nvPr>
        </p:nvSpPr>
        <p:spPr/>
        <p:txBody>
          <a:bodyPr/>
          <a:lstStyle/>
          <a:p>
            <a:fld id="{F7DB01AB-D19C-1F4D-A9F9-3430D5F37B3D}" type="datetimeFigureOut">
              <a:rPr kumimoji="1" lang="zh-CN" altLang="en-US" smtClean="0"/>
              <a:t>2021/5/25</a:t>
            </a:fld>
            <a:endParaRPr kumimoji="1" lang="zh-CN" altLang="en-US"/>
          </a:p>
        </p:txBody>
      </p:sp>
      <p:sp>
        <p:nvSpPr>
          <p:cNvPr id="5" name="页脚占位符 4">
            <a:extLst>
              <a:ext uri="{FF2B5EF4-FFF2-40B4-BE49-F238E27FC236}">
                <a16:creationId xmlns:a16="http://schemas.microsoft.com/office/drawing/2014/main" id="{EBD01D32-C642-4941-B73E-BE9F2DE52A4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324F2DC-19B1-B74F-9F1E-1B43A3E25B8D}"/>
              </a:ext>
            </a:extLst>
          </p:cNvPr>
          <p:cNvSpPr>
            <a:spLocks noGrp="1"/>
          </p:cNvSpPr>
          <p:nvPr>
            <p:ph type="sldNum" sz="quarter" idx="12"/>
          </p:nvPr>
        </p:nvSpPr>
        <p:spPr/>
        <p:txBody>
          <a:bodyPr/>
          <a:lstStyle/>
          <a:p>
            <a:fld id="{208FEA34-10A8-AD43-A1AE-497ACAEF4404}" type="slidenum">
              <a:rPr kumimoji="1" lang="zh-CN" altLang="en-US" smtClean="0"/>
              <a:t>‹#›</a:t>
            </a:fld>
            <a:endParaRPr kumimoji="1" lang="zh-CN" altLang="en-US"/>
          </a:p>
        </p:txBody>
      </p:sp>
    </p:spTree>
    <p:extLst>
      <p:ext uri="{BB962C8B-B14F-4D97-AF65-F5344CB8AC3E}">
        <p14:creationId xmlns:p14="http://schemas.microsoft.com/office/powerpoint/2010/main" val="1909608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CE3F367-47D7-3B44-ABD7-0291E8349C25}"/>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BF57770-7859-ED41-88CD-440F5791D40F}"/>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112ACB2-C7CF-7B4D-B018-B131A3FA04E6}"/>
              </a:ext>
            </a:extLst>
          </p:cNvPr>
          <p:cNvSpPr>
            <a:spLocks noGrp="1"/>
          </p:cNvSpPr>
          <p:nvPr>
            <p:ph type="dt" sz="half" idx="10"/>
          </p:nvPr>
        </p:nvSpPr>
        <p:spPr/>
        <p:txBody>
          <a:bodyPr/>
          <a:lstStyle/>
          <a:p>
            <a:fld id="{F7DB01AB-D19C-1F4D-A9F9-3430D5F37B3D}" type="datetimeFigureOut">
              <a:rPr kumimoji="1" lang="zh-CN" altLang="en-US" smtClean="0"/>
              <a:t>2021/5/25</a:t>
            </a:fld>
            <a:endParaRPr kumimoji="1" lang="zh-CN" altLang="en-US"/>
          </a:p>
        </p:txBody>
      </p:sp>
      <p:sp>
        <p:nvSpPr>
          <p:cNvPr id="5" name="页脚占位符 4">
            <a:extLst>
              <a:ext uri="{FF2B5EF4-FFF2-40B4-BE49-F238E27FC236}">
                <a16:creationId xmlns:a16="http://schemas.microsoft.com/office/drawing/2014/main" id="{8374E263-CF3E-4048-88A3-CE7F55244F0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E432B6C-F6A4-DC4C-B153-FAA30DDA81FE}"/>
              </a:ext>
            </a:extLst>
          </p:cNvPr>
          <p:cNvSpPr>
            <a:spLocks noGrp="1"/>
          </p:cNvSpPr>
          <p:nvPr>
            <p:ph type="sldNum" sz="quarter" idx="12"/>
          </p:nvPr>
        </p:nvSpPr>
        <p:spPr/>
        <p:txBody>
          <a:bodyPr/>
          <a:lstStyle/>
          <a:p>
            <a:fld id="{208FEA34-10A8-AD43-A1AE-497ACAEF4404}" type="slidenum">
              <a:rPr kumimoji="1" lang="zh-CN" altLang="en-US" smtClean="0"/>
              <a:t>‹#›</a:t>
            </a:fld>
            <a:endParaRPr kumimoji="1" lang="zh-CN" altLang="en-US"/>
          </a:p>
        </p:txBody>
      </p:sp>
    </p:spTree>
    <p:extLst>
      <p:ext uri="{BB962C8B-B14F-4D97-AF65-F5344CB8AC3E}">
        <p14:creationId xmlns:p14="http://schemas.microsoft.com/office/powerpoint/2010/main" val="963818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4DB606-BF0D-C440-8B14-E16AEC4F6688}"/>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74F6A7A-F115-EC4C-B820-62588A1F969A}"/>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75A53D5-5C3B-D540-9ACC-0933840B51D2}"/>
              </a:ext>
            </a:extLst>
          </p:cNvPr>
          <p:cNvSpPr>
            <a:spLocks noGrp="1"/>
          </p:cNvSpPr>
          <p:nvPr>
            <p:ph type="dt" sz="half" idx="10"/>
          </p:nvPr>
        </p:nvSpPr>
        <p:spPr/>
        <p:txBody>
          <a:bodyPr/>
          <a:lstStyle/>
          <a:p>
            <a:fld id="{F7DB01AB-D19C-1F4D-A9F9-3430D5F37B3D}" type="datetimeFigureOut">
              <a:rPr kumimoji="1" lang="zh-CN" altLang="en-US" smtClean="0"/>
              <a:t>2021/5/25</a:t>
            </a:fld>
            <a:endParaRPr kumimoji="1" lang="zh-CN" altLang="en-US"/>
          </a:p>
        </p:txBody>
      </p:sp>
      <p:sp>
        <p:nvSpPr>
          <p:cNvPr id="5" name="页脚占位符 4">
            <a:extLst>
              <a:ext uri="{FF2B5EF4-FFF2-40B4-BE49-F238E27FC236}">
                <a16:creationId xmlns:a16="http://schemas.microsoft.com/office/drawing/2014/main" id="{0D5265D5-1C25-6043-9517-02E6B0EDF61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99D9924-1CA6-E748-9EF7-237D458BDFB7}"/>
              </a:ext>
            </a:extLst>
          </p:cNvPr>
          <p:cNvSpPr>
            <a:spLocks noGrp="1"/>
          </p:cNvSpPr>
          <p:nvPr>
            <p:ph type="sldNum" sz="quarter" idx="12"/>
          </p:nvPr>
        </p:nvSpPr>
        <p:spPr/>
        <p:txBody>
          <a:bodyPr/>
          <a:lstStyle/>
          <a:p>
            <a:fld id="{208FEA34-10A8-AD43-A1AE-497ACAEF4404}" type="slidenum">
              <a:rPr kumimoji="1" lang="zh-CN" altLang="en-US" smtClean="0"/>
              <a:t>‹#›</a:t>
            </a:fld>
            <a:endParaRPr kumimoji="1" lang="zh-CN" altLang="en-US"/>
          </a:p>
        </p:txBody>
      </p:sp>
    </p:spTree>
    <p:extLst>
      <p:ext uri="{BB962C8B-B14F-4D97-AF65-F5344CB8AC3E}">
        <p14:creationId xmlns:p14="http://schemas.microsoft.com/office/powerpoint/2010/main" val="1520240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C377A9-62DE-3946-8C0B-BEADD918992A}"/>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D7529315-FE2E-714F-B8F1-50B279A687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31C99E71-74C7-9743-BF66-0C64B565F1D9}"/>
              </a:ext>
            </a:extLst>
          </p:cNvPr>
          <p:cNvSpPr>
            <a:spLocks noGrp="1"/>
          </p:cNvSpPr>
          <p:nvPr>
            <p:ph type="dt" sz="half" idx="10"/>
          </p:nvPr>
        </p:nvSpPr>
        <p:spPr/>
        <p:txBody>
          <a:bodyPr/>
          <a:lstStyle/>
          <a:p>
            <a:fld id="{F7DB01AB-D19C-1F4D-A9F9-3430D5F37B3D}" type="datetimeFigureOut">
              <a:rPr kumimoji="1" lang="zh-CN" altLang="en-US" smtClean="0"/>
              <a:t>2021/5/25</a:t>
            </a:fld>
            <a:endParaRPr kumimoji="1" lang="zh-CN" altLang="en-US"/>
          </a:p>
        </p:txBody>
      </p:sp>
      <p:sp>
        <p:nvSpPr>
          <p:cNvPr id="5" name="页脚占位符 4">
            <a:extLst>
              <a:ext uri="{FF2B5EF4-FFF2-40B4-BE49-F238E27FC236}">
                <a16:creationId xmlns:a16="http://schemas.microsoft.com/office/drawing/2014/main" id="{8E6D0E7B-57AB-5C41-9407-7ADEFB71183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DCF17D0-3CAD-E942-9F67-29A898019AE0}"/>
              </a:ext>
            </a:extLst>
          </p:cNvPr>
          <p:cNvSpPr>
            <a:spLocks noGrp="1"/>
          </p:cNvSpPr>
          <p:nvPr>
            <p:ph type="sldNum" sz="quarter" idx="12"/>
          </p:nvPr>
        </p:nvSpPr>
        <p:spPr/>
        <p:txBody>
          <a:bodyPr/>
          <a:lstStyle/>
          <a:p>
            <a:fld id="{208FEA34-10A8-AD43-A1AE-497ACAEF4404}" type="slidenum">
              <a:rPr kumimoji="1" lang="zh-CN" altLang="en-US" smtClean="0"/>
              <a:t>‹#›</a:t>
            </a:fld>
            <a:endParaRPr kumimoji="1" lang="zh-CN" altLang="en-US"/>
          </a:p>
        </p:txBody>
      </p:sp>
    </p:spTree>
    <p:extLst>
      <p:ext uri="{BB962C8B-B14F-4D97-AF65-F5344CB8AC3E}">
        <p14:creationId xmlns:p14="http://schemas.microsoft.com/office/powerpoint/2010/main" val="2529346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34A172-A1E9-E04F-BC4F-45733F69D78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9457B647-F2EA-7345-8CE8-8D86A4F6C4BC}"/>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534CEE35-F63C-E546-9E56-9BF0D8955C5E}"/>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99C56F8A-E541-F548-B525-0DD7DC6E02C4}"/>
              </a:ext>
            </a:extLst>
          </p:cNvPr>
          <p:cNvSpPr>
            <a:spLocks noGrp="1"/>
          </p:cNvSpPr>
          <p:nvPr>
            <p:ph type="dt" sz="half" idx="10"/>
          </p:nvPr>
        </p:nvSpPr>
        <p:spPr/>
        <p:txBody>
          <a:bodyPr/>
          <a:lstStyle/>
          <a:p>
            <a:fld id="{F7DB01AB-D19C-1F4D-A9F9-3430D5F37B3D}" type="datetimeFigureOut">
              <a:rPr kumimoji="1" lang="zh-CN" altLang="en-US" smtClean="0"/>
              <a:t>2021/5/25</a:t>
            </a:fld>
            <a:endParaRPr kumimoji="1" lang="zh-CN" altLang="en-US"/>
          </a:p>
        </p:txBody>
      </p:sp>
      <p:sp>
        <p:nvSpPr>
          <p:cNvPr id="6" name="页脚占位符 5">
            <a:extLst>
              <a:ext uri="{FF2B5EF4-FFF2-40B4-BE49-F238E27FC236}">
                <a16:creationId xmlns:a16="http://schemas.microsoft.com/office/drawing/2014/main" id="{5A287C2C-2D74-AC42-8694-39CAB49AEA7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C7DBE24-4AFB-6B49-8EE4-C5AAFC2590F1}"/>
              </a:ext>
            </a:extLst>
          </p:cNvPr>
          <p:cNvSpPr>
            <a:spLocks noGrp="1"/>
          </p:cNvSpPr>
          <p:nvPr>
            <p:ph type="sldNum" sz="quarter" idx="12"/>
          </p:nvPr>
        </p:nvSpPr>
        <p:spPr/>
        <p:txBody>
          <a:bodyPr/>
          <a:lstStyle/>
          <a:p>
            <a:fld id="{208FEA34-10A8-AD43-A1AE-497ACAEF4404}" type="slidenum">
              <a:rPr kumimoji="1" lang="zh-CN" altLang="en-US" smtClean="0"/>
              <a:t>‹#›</a:t>
            </a:fld>
            <a:endParaRPr kumimoji="1" lang="zh-CN" altLang="en-US"/>
          </a:p>
        </p:txBody>
      </p:sp>
    </p:spTree>
    <p:extLst>
      <p:ext uri="{BB962C8B-B14F-4D97-AF65-F5344CB8AC3E}">
        <p14:creationId xmlns:p14="http://schemas.microsoft.com/office/powerpoint/2010/main" val="2417265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88047E-3D92-8449-80C6-4D8664767720}"/>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92C749C9-C4F2-FC47-9E08-888E7CA310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D017014C-8089-A048-BB63-B1C6D966344D}"/>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553EEEC1-24B6-EE45-BCB4-C0ACEC67DA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3489F020-3219-214D-A682-F206628215ED}"/>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7088B9A6-55D7-504E-BBDD-F891CDC11527}"/>
              </a:ext>
            </a:extLst>
          </p:cNvPr>
          <p:cNvSpPr>
            <a:spLocks noGrp="1"/>
          </p:cNvSpPr>
          <p:nvPr>
            <p:ph type="dt" sz="half" idx="10"/>
          </p:nvPr>
        </p:nvSpPr>
        <p:spPr/>
        <p:txBody>
          <a:bodyPr/>
          <a:lstStyle/>
          <a:p>
            <a:fld id="{F7DB01AB-D19C-1F4D-A9F9-3430D5F37B3D}" type="datetimeFigureOut">
              <a:rPr kumimoji="1" lang="zh-CN" altLang="en-US" smtClean="0"/>
              <a:t>2021/5/25</a:t>
            </a:fld>
            <a:endParaRPr kumimoji="1" lang="zh-CN" altLang="en-US"/>
          </a:p>
        </p:txBody>
      </p:sp>
      <p:sp>
        <p:nvSpPr>
          <p:cNvPr id="8" name="页脚占位符 7">
            <a:extLst>
              <a:ext uri="{FF2B5EF4-FFF2-40B4-BE49-F238E27FC236}">
                <a16:creationId xmlns:a16="http://schemas.microsoft.com/office/drawing/2014/main" id="{8F023683-062F-0F44-844B-CB7765E7B675}"/>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0EAA56E4-9369-7C42-AC56-26DE06E25552}"/>
              </a:ext>
            </a:extLst>
          </p:cNvPr>
          <p:cNvSpPr>
            <a:spLocks noGrp="1"/>
          </p:cNvSpPr>
          <p:nvPr>
            <p:ph type="sldNum" sz="quarter" idx="12"/>
          </p:nvPr>
        </p:nvSpPr>
        <p:spPr/>
        <p:txBody>
          <a:bodyPr/>
          <a:lstStyle/>
          <a:p>
            <a:fld id="{208FEA34-10A8-AD43-A1AE-497ACAEF4404}" type="slidenum">
              <a:rPr kumimoji="1" lang="zh-CN" altLang="en-US" smtClean="0"/>
              <a:t>‹#›</a:t>
            </a:fld>
            <a:endParaRPr kumimoji="1" lang="zh-CN" altLang="en-US"/>
          </a:p>
        </p:txBody>
      </p:sp>
    </p:spTree>
    <p:extLst>
      <p:ext uri="{BB962C8B-B14F-4D97-AF65-F5344CB8AC3E}">
        <p14:creationId xmlns:p14="http://schemas.microsoft.com/office/powerpoint/2010/main" val="2392748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44034D-988D-8C46-83F1-3EA2D1EF4F52}"/>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C124A97-4A0C-2249-9350-668202A5AFB1}"/>
              </a:ext>
            </a:extLst>
          </p:cNvPr>
          <p:cNvSpPr>
            <a:spLocks noGrp="1"/>
          </p:cNvSpPr>
          <p:nvPr>
            <p:ph type="dt" sz="half" idx="10"/>
          </p:nvPr>
        </p:nvSpPr>
        <p:spPr/>
        <p:txBody>
          <a:bodyPr/>
          <a:lstStyle/>
          <a:p>
            <a:fld id="{F7DB01AB-D19C-1F4D-A9F9-3430D5F37B3D}" type="datetimeFigureOut">
              <a:rPr kumimoji="1" lang="zh-CN" altLang="en-US" smtClean="0"/>
              <a:t>2021/5/25</a:t>
            </a:fld>
            <a:endParaRPr kumimoji="1" lang="zh-CN" altLang="en-US"/>
          </a:p>
        </p:txBody>
      </p:sp>
      <p:sp>
        <p:nvSpPr>
          <p:cNvPr id="4" name="页脚占位符 3">
            <a:extLst>
              <a:ext uri="{FF2B5EF4-FFF2-40B4-BE49-F238E27FC236}">
                <a16:creationId xmlns:a16="http://schemas.microsoft.com/office/drawing/2014/main" id="{46BD6731-2AE0-7941-87A0-1A51277A732B}"/>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BC22A122-A62A-F748-AA2D-F7EC838D38F7}"/>
              </a:ext>
            </a:extLst>
          </p:cNvPr>
          <p:cNvSpPr>
            <a:spLocks noGrp="1"/>
          </p:cNvSpPr>
          <p:nvPr>
            <p:ph type="sldNum" sz="quarter" idx="12"/>
          </p:nvPr>
        </p:nvSpPr>
        <p:spPr/>
        <p:txBody>
          <a:bodyPr/>
          <a:lstStyle/>
          <a:p>
            <a:fld id="{208FEA34-10A8-AD43-A1AE-497ACAEF4404}" type="slidenum">
              <a:rPr kumimoji="1" lang="zh-CN" altLang="en-US" smtClean="0"/>
              <a:t>‹#›</a:t>
            </a:fld>
            <a:endParaRPr kumimoji="1" lang="zh-CN" altLang="en-US"/>
          </a:p>
        </p:txBody>
      </p:sp>
    </p:spTree>
    <p:extLst>
      <p:ext uri="{BB962C8B-B14F-4D97-AF65-F5344CB8AC3E}">
        <p14:creationId xmlns:p14="http://schemas.microsoft.com/office/powerpoint/2010/main" val="1952185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CC39561-12EC-3B4B-A3D4-FDA8E13A5405}"/>
              </a:ext>
            </a:extLst>
          </p:cNvPr>
          <p:cNvSpPr>
            <a:spLocks noGrp="1"/>
          </p:cNvSpPr>
          <p:nvPr>
            <p:ph type="dt" sz="half" idx="10"/>
          </p:nvPr>
        </p:nvSpPr>
        <p:spPr/>
        <p:txBody>
          <a:bodyPr/>
          <a:lstStyle/>
          <a:p>
            <a:fld id="{F7DB01AB-D19C-1F4D-A9F9-3430D5F37B3D}" type="datetimeFigureOut">
              <a:rPr kumimoji="1" lang="zh-CN" altLang="en-US" smtClean="0"/>
              <a:t>2021/5/25</a:t>
            </a:fld>
            <a:endParaRPr kumimoji="1" lang="zh-CN" altLang="en-US"/>
          </a:p>
        </p:txBody>
      </p:sp>
      <p:sp>
        <p:nvSpPr>
          <p:cNvPr id="3" name="页脚占位符 2">
            <a:extLst>
              <a:ext uri="{FF2B5EF4-FFF2-40B4-BE49-F238E27FC236}">
                <a16:creationId xmlns:a16="http://schemas.microsoft.com/office/drawing/2014/main" id="{D94A6AA9-2D54-C341-AE56-6572471A61F5}"/>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10867D46-294F-5F48-97FB-CED6CEB23386}"/>
              </a:ext>
            </a:extLst>
          </p:cNvPr>
          <p:cNvSpPr>
            <a:spLocks noGrp="1"/>
          </p:cNvSpPr>
          <p:nvPr>
            <p:ph type="sldNum" sz="quarter" idx="12"/>
          </p:nvPr>
        </p:nvSpPr>
        <p:spPr/>
        <p:txBody>
          <a:bodyPr/>
          <a:lstStyle/>
          <a:p>
            <a:fld id="{208FEA34-10A8-AD43-A1AE-497ACAEF4404}" type="slidenum">
              <a:rPr kumimoji="1" lang="zh-CN" altLang="en-US" smtClean="0"/>
              <a:t>‹#›</a:t>
            </a:fld>
            <a:endParaRPr kumimoji="1" lang="zh-CN" altLang="en-US"/>
          </a:p>
        </p:txBody>
      </p:sp>
    </p:spTree>
    <p:extLst>
      <p:ext uri="{BB962C8B-B14F-4D97-AF65-F5344CB8AC3E}">
        <p14:creationId xmlns:p14="http://schemas.microsoft.com/office/powerpoint/2010/main" val="3953797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45D01-341A-824B-AC45-011134F5318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7D143493-7EA7-F34B-8A74-EB17571E87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6817CB0C-1D4A-E84F-A654-54954ECAC2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BE30F12F-C58A-004D-819B-8B725656E164}"/>
              </a:ext>
            </a:extLst>
          </p:cNvPr>
          <p:cNvSpPr>
            <a:spLocks noGrp="1"/>
          </p:cNvSpPr>
          <p:nvPr>
            <p:ph type="dt" sz="half" idx="10"/>
          </p:nvPr>
        </p:nvSpPr>
        <p:spPr/>
        <p:txBody>
          <a:bodyPr/>
          <a:lstStyle/>
          <a:p>
            <a:fld id="{F7DB01AB-D19C-1F4D-A9F9-3430D5F37B3D}" type="datetimeFigureOut">
              <a:rPr kumimoji="1" lang="zh-CN" altLang="en-US" smtClean="0"/>
              <a:t>2021/5/25</a:t>
            </a:fld>
            <a:endParaRPr kumimoji="1" lang="zh-CN" altLang="en-US"/>
          </a:p>
        </p:txBody>
      </p:sp>
      <p:sp>
        <p:nvSpPr>
          <p:cNvPr id="6" name="页脚占位符 5">
            <a:extLst>
              <a:ext uri="{FF2B5EF4-FFF2-40B4-BE49-F238E27FC236}">
                <a16:creationId xmlns:a16="http://schemas.microsoft.com/office/drawing/2014/main" id="{EF5AC4F0-89A8-514F-A976-F87DAB34111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EAC25A2-8A8E-FB4A-9B32-EE932A4D8FDA}"/>
              </a:ext>
            </a:extLst>
          </p:cNvPr>
          <p:cNvSpPr>
            <a:spLocks noGrp="1"/>
          </p:cNvSpPr>
          <p:nvPr>
            <p:ph type="sldNum" sz="quarter" idx="12"/>
          </p:nvPr>
        </p:nvSpPr>
        <p:spPr/>
        <p:txBody>
          <a:bodyPr/>
          <a:lstStyle/>
          <a:p>
            <a:fld id="{208FEA34-10A8-AD43-A1AE-497ACAEF4404}" type="slidenum">
              <a:rPr kumimoji="1" lang="zh-CN" altLang="en-US" smtClean="0"/>
              <a:t>‹#›</a:t>
            </a:fld>
            <a:endParaRPr kumimoji="1" lang="zh-CN" altLang="en-US"/>
          </a:p>
        </p:txBody>
      </p:sp>
    </p:spTree>
    <p:extLst>
      <p:ext uri="{BB962C8B-B14F-4D97-AF65-F5344CB8AC3E}">
        <p14:creationId xmlns:p14="http://schemas.microsoft.com/office/powerpoint/2010/main" val="454209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4E8801-2913-C64E-A220-8FF962CC3F7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E4531028-CB5B-384E-B619-EEF52BAB2C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D537903E-3CE8-1141-AA51-00D4FC9680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0F82824-B9A4-F748-BBBD-69F2C58AC602}"/>
              </a:ext>
            </a:extLst>
          </p:cNvPr>
          <p:cNvSpPr>
            <a:spLocks noGrp="1"/>
          </p:cNvSpPr>
          <p:nvPr>
            <p:ph type="dt" sz="half" idx="10"/>
          </p:nvPr>
        </p:nvSpPr>
        <p:spPr/>
        <p:txBody>
          <a:bodyPr/>
          <a:lstStyle/>
          <a:p>
            <a:fld id="{F7DB01AB-D19C-1F4D-A9F9-3430D5F37B3D}" type="datetimeFigureOut">
              <a:rPr kumimoji="1" lang="zh-CN" altLang="en-US" smtClean="0"/>
              <a:t>2021/5/25</a:t>
            </a:fld>
            <a:endParaRPr kumimoji="1" lang="zh-CN" altLang="en-US"/>
          </a:p>
        </p:txBody>
      </p:sp>
      <p:sp>
        <p:nvSpPr>
          <p:cNvPr id="6" name="页脚占位符 5">
            <a:extLst>
              <a:ext uri="{FF2B5EF4-FFF2-40B4-BE49-F238E27FC236}">
                <a16:creationId xmlns:a16="http://schemas.microsoft.com/office/drawing/2014/main" id="{5CDF9885-6CDB-9B4E-8E98-1B5010F22A7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E27DDF3-BA8B-254D-ACAB-85DB2DB1E5A0}"/>
              </a:ext>
            </a:extLst>
          </p:cNvPr>
          <p:cNvSpPr>
            <a:spLocks noGrp="1"/>
          </p:cNvSpPr>
          <p:nvPr>
            <p:ph type="sldNum" sz="quarter" idx="12"/>
          </p:nvPr>
        </p:nvSpPr>
        <p:spPr/>
        <p:txBody>
          <a:bodyPr/>
          <a:lstStyle/>
          <a:p>
            <a:fld id="{208FEA34-10A8-AD43-A1AE-497ACAEF4404}" type="slidenum">
              <a:rPr kumimoji="1" lang="zh-CN" altLang="en-US" smtClean="0"/>
              <a:t>‹#›</a:t>
            </a:fld>
            <a:endParaRPr kumimoji="1" lang="zh-CN" altLang="en-US"/>
          </a:p>
        </p:txBody>
      </p:sp>
    </p:spTree>
    <p:extLst>
      <p:ext uri="{BB962C8B-B14F-4D97-AF65-F5344CB8AC3E}">
        <p14:creationId xmlns:p14="http://schemas.microsoft.com/office/powerpoint/2010/main" val="4052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779568B-8DD3-294F-8338-82D4ADA650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DDE352AF-84E3-9A4D-9A4A-C802AA4ECD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3105B96-BB71-1B4E-B824-CB27C52CAA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DB01AB-D19C-1F4D-A9F9-3430D5F37B3D}" type="datetimeFigureOut">
              <a:rPr kumimoji="1" lang="zh-CN" altLang="en-US" smtClean="0"/>
              <a:t>2021/5/25</a:t>
            </a:fld>
            <a:endParaRPr kumimoji="1" lang="zh-CN" altLang="en-US"/>
          </a:p>
        </p:txBody>
      </p:sp>
      <p:sp>
        <p:nvSpPr>
          <p:cNvPr id="5" name="页脚占位符 4">
            <a:extLst>
              <a:ext uri="{FF2B5EF4-FFF2-40B4-BE49-F238E27FC236}">
                <a16:creationId xmlns:a16="http://schemas.microsoft.com/office/drawing/2014/main" id="{EFF70262-E777-664F-AD42-0E1A3BFDB4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F2F455B9-BD8F-A747-AFD6-4519B3B143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8FEA34-10A8-AD43-A1AE-497ACAEF4404}" type="slidenum">
              <a:rPr kumimoji="1" lang="zh-CN" altLang="en-US" smtClean="0"/>
              <a:t>‹#›</a:t>
            </a:fld>
            <a:endParaRPr kumimoji="1" lang="zh-CN" altLang="en-US"/>
          </a:p>
        </p:txBody>
      </p:sp>
    </p:spTree>
    <p:extLst>
      <p:ext uri="{BB962C8B-B14F-4D97-AF65-F5344CB8AC3E}">
        <p14:creationId xmlns:p14="http://schemas.microsoft.com/office/powerpoint/2010/main" val="3544426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50.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2.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6AC87CE3-426E-1042-8960-00D188D9A8AD}"/>
              </a:ext>
            </a:extLst>
          </p:cNvPr>
          <p:cNvSpPr>
            <a:spLocks noGrp="1"/>
          </p:cNvSpPr>
          <p:nvPr>
            <p:ph type="ctrTitle"/>
          </p:nvPr>
        </p:nvSpPr>
        <p:spPr>
          <a:xfrm>
            <a:off x="1537097" y="1428750"/>
            <a:ext cx="9117807" cy="2105026"/>
          </a:xfrm>
        </p:spPr>
        <p:txBody>
          <a:bodyPr>
            <a:normAutofit/>
          </a:bodyPr>
          <a:lstStyle/>
          <a:p>
            <a:r>
              <a:rPr kumimoji="1" lang="zh-CN" altLang="en-US">
                <a:solidFill>
                  <a:schemeClr val="bg1"/>
                </a:solidFill>
              </a:rPr>
              <a:t>结合常识知识的对话生成</a:t>
            </a:r>
          </a:p>
        </p:txBody>
      </p:sp>
      <p:sp>
        <p:nvSpPr>
          <p:cNvPr id="3" name="副标题 2">
            <a:extLst>
              <a:ext uri="{FF2B5EF4-FFF2-40B4-BE49-F238E27FC236}">
                <a16:creationId xmlns:a16="http://schemas.microsoft.com/office/drawing/2014/main" id="{F7591EEC-702D-BF44-B4F2-FD15C0FB5F18}"/>
              </a:ext>
            </a:extLst>
          </p:cNvPr>
          <p:cNvSpPr>
            <a:spLocks noGrp="1"/>
          </p:cNvSpPr>
          <p:nvPr>
            <p:ph type="subTitle" idx="1"/>
          </p:nvPr>
        </p:nvSpPr>
        <p:spPr>
          <a:xfrm>
            <a:off x="1537097" y="3960557"/>
            <a:ext cx="9117807" cy="1097215"/>
          </a:xfrm>
        </p:spPr>
        <p:txBody>
          <a:bodyPr>
            <a:normAutofit/>
          </a:bodyPr>
          <a:lstStyle/>
          <a:p>
            <a:r>
              <a:rPr kumimoji="1" lang="zh-CN" altLang="en-US" dirty="0">
                <a:solidFill>
                  <a:schemeClr val="accent1">
                    <a:lumMod val="60000"/>
                    <a:lumOff val="40000"/>
                  </a:schemeClr>
                </a:solidFill>
              </a:rPr>
              <a:t>李杪瑾</a:t>
            </a:r>
          </a:p>
        </p:txBody>
      </p:sp>
      <p:cxnSp>
        <p:nvCxnSpPr>
          <p:cNvPr id="12" name="Straight Connector 11">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763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39CE45-E9C4-8F4D-B9A1-A3B16628B27D}"/>
              </a:ext>
            </a:extLst>
          </p:cNvPr>
          <p:cNvSpPr>
            <a:spLocks noGrp="1"/>
          </p:cNvSpPr>
          <p:nvPr>
            <p:ph type="title"/>
          </p:nvPr>
        </p:nvSpPr>
        <p:spPr/>
        <p:txBody>
          <a:bodyPr>
            <a:noAutofit/>
          </a:bodyPr>
          <a:lstStyle/>
          <a:p>
            <a:r>
              <a:rPr lang="zh-CN" altLang="en-US" sz="2400" b="1" dirty="0"/>
              <a:t>实验结果 人工评价和证明人工评价有意义</a:t>
            </a:r>
            <a:br>
              <a:rPr kumimoji="1" lang="en-US" altLang="zh-CN" sz="2400" dirty="0"/>
            </a:br>
            <a:endParaRPr kumimoji="1" lang="zh-CN" altLang="en-US" sz="2400" dirty="0"/>
          </a:p>
        </p:txBody>
      </p:sp>
      <p:pic>
        <p:nvPicPr>
          <p:cNvPr id="5" name="内容占位符 4" descr="表格&#10;&#10;描述已自动生成">
            <a:extLst>
              <a:ext uri="{FF2B5EF4-FFF2-40B4-BE49-F238E27FC236}">
                <a16:creationId xmlns:a16="http://schemas.microsoft.com/office/drawing/2014/main" id="{F5F07CFD-EEF0-CD47-B308-884F16F9214A}"/>
              </a:ext>
            </a:extLst>
          </p:cNvPr>
          <p:cNvPicPr>
            <a:picLocks noGrp="1" noChangeAspect="1"/>
          </p:cNvPicPr>
          <p:nvPr>
            <p:ph idx="1"/>
          </p:nvPr>
        </p:nvPicPr>
        <p:blipFill>
          <a:blip r:embed="rId3"/>
          <a:stretch>
            <a:fillRect/>
          </a:stretch>
        </p:blipFill>
        <p:spPr>
          <a:xfrm>
            <a:off x="370656" y="1939925"/>
            <a:ext cx="5619755" cy="3503613"/>
          </a:xfrm>
        </p:spPr>
      </p:pic>
      <p:pic>
        <p:nvPicPr>
          <p:cNvPr id="7" name="图片 6" descr="表格&#10;&#10;描述已自动生成">
            <a:extLst>
              <a:ext uri="{FF2B5EF4-FFF2-40B4-BE49-F238E27FC236}">
                <a16:creationId xmlns:a16="http://schemas.microsoft.com/office/drawing/2014/main" id="{657165D8-BE8B-A74F-9A7B-F3DC01B26692}"/>
              </a:ext>
            </a:extLst>
          </p:cNvPr>
          <p:cNvPicPr>
            <a:picLocks noChangeAspect="1"/>
          </p:cNvPicPr>
          <p:nvPr/>
        </p:nvPicPr>
        <p:blipFill>
          <a:blip r:embed="rId4"/>
          <a:stretch>
            <a:fillRect/>
          </a:stretch>
        </p:blipFill>
        <p:spPr>
          <a:xfrm>
            <a:off x="5990411" y="2036762"/>
            <a:ext cx="5458998" cy="3309937"/>
          </a:xfrm>
          <a:prstGeom prst="rect">
            <a:avLst/>
          </a:prstGeom>
        </p:spPr>
      </p:pic>
    </p:spTree>
    <p:extLst>
      <p:ext uri="{BB962C8B-B14F-4D97-AF65-F5344CB8AC3E}">
        <p14:creationId xmlns:p14="http://schemas.microsoft.com/office/powerpoint/2010/main" val="2347457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DCCB78-01BF-4F49-A21D-A8D97DE99C23}"/>
              </a:ext>
            </a:extLst>
          </p:cNvPr>
          <p:cNvSpPr>
            <a:spLocks noGrp="1"/>
          </p:cNvSpPr>
          <p:nvPr>
            <p:ph type="title"/>
          </p:nvPr>
        </p:nvSpPr>
        <p:spPr/>
        <p:txBody>
          <a:bodyPr>
            <a:noAutofit/>
          </a:bodyPr>
          <a:lstStyle/>
          <a:p>
            <a:r>
              <a:rPr lang="zh-CN" altLang="en-US" sz="2800" b="1" dirty="0"/>
              <a:t>实验结果 </a:t>
            </a:r>
            <a:r>
              <a:rPr lang="en-US" altLang="zh-CN" sz="2800" b="1" dirty="0"/>
              <a:t>2</a:t>
            </a:r>
            <a:r>
              <a:rPr lang="zh-CN" altLang="en-US" sz="2800" b="1" dirty="0"/>
              <a:t>跳的词选择对最终结果的影响</a:t>
            </a:r>
            <a:br>
              <a:rPr kumimoji="1" lang="en-US" altLang="zh-CN" sz="2800" dirty="0"/>
            </a:br>
            <a:endParaRPr kumimoji="1" lang="zh-CN" altLang="en-US" sz="2800" dirty="0"/>
          </a:p>
        </p:txBody>
      </p:sp>
      <p:pic>
        <p:nvPicPr>
          <p:cNvPr id="4" name="图片 3" descr="图形用户界面, 图示&#10;&#10;中度可信度描述已自动生成">
            <a:extLst>
              <a:ext uri="{FF2B5EF4-FFF2-40B4-BE49-F238E27FC236}">
                <a16:creationId xmlns:a16="http://schemas.microsoft.com/office/drawing/2014/main" id="{FF56A34D-D6CD-8F41-B575-0110D749D9BB}"/>
              </a:ext>
            </a:extLst>
          </p:cNvPr>
          <p:cNvPicPr>
            <a:picLocks noChangeAspect="1"/>
          </p:cNvPicPr>
          <p:nvPr/>
        </p:nvPicPr>
        <p:blipFill>
          <a:blip r:embed="rId3"/>
          <a:stretch>
            <a:fillRect/>
          </a:stretch>
        </p:blipFill>
        <p:spPr>
          <a:xfrm>
            <a:off x="438150" y="1544440"/>
            <a:ext cx="11315700" cy="4622800"/>
          </a:xfrm>
          <a:prstGeom prst="rect">
            <a:avLst/>
          </a:prstGeom>
        </p:spPr>
      </p:pic>
    </p:spTree>
    <p:extLst>
      <p:ext uri="{BB962C8B-B14F-4D97-AF65-F5344CB8AC3E}">
        <p14:creationId xmlns:p14="http://schemas.microsoft.com/office/powerpoint/2010/main" val="2175360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BDF5D3-0861-BB41-A11A-FEB9DDECFF9B}"/>
              </a:ext>
            </a:extLst>
          </p:cNvPr>
          <p:cNvSpPr>
            <a:spLocks noGrp="1"/>
          </p:cNvSpPr>
          <p:nvPr>
            <p:ph type="title"/>
          </p:nvPr>
        </p:nvSpPr>
        <p:spPr/>
        <p:txBody>
          <a:bodyPr>
            <a:noAutofit/>
          </a:bodyPr>
          <a:lstStyle/>
          <a:p>
            <a:r>
              <a:rPr lang="zh-CN" altLang="en-US" sz="2800" b="1" dirty="0"/>
              <a:t>实验结果：更多跳包含的范围</a:t>
            </a:r>
            <a:endParaRPr kumimoji="1" lang="zh-CN" altLang="en-US" sz="2800" dirty="0"/>
          </a:p>
        </p:txBody>
      </p:sp>
      <p:pic>
        <p:nvPicPr>
          <p:cNvPr id="5" name="图片 4" descr="表格&#10;&#10;描述已自动生成">
            <a:extLst>
              <a:ext uri="{FF2B5EF4-FFF2-40B4-BE49-F238E27FC236}">
                <a16:creationId xmlns:a16="http://schemas.microsoft.com/office/drawing/2014/main" id="{FE0DE191-4EF8-F44E-B62C-227F69AC5B18}"/>
              </a:ext>
            </a:extLst>
          </p:cNvPr>
          <p:cNvPicPr>
            <a:picLocks noChangeAspect="1"/>
          </p:cNvPicPr>
          <p:nvPr/>
        </p:nvPicPr>
        <p:blipFill>
          <a:blip r:embed="rId3"/>
          <a:stretch>
            <a:fillRect/>
          </a:stretch>
        </p:blipFill>
        <p:spPr>
          <a:xfrm>
            <a:off x="838200" y="1960563"/>
            <a:ext cx="5549900" cy="3822700"/>
          </a:xfrm>
          <a:prstGeom prst="rect">
            <a:avLst/>
          </a:prstGeom>
        </p:spPr>
      </p:pic>
    </p:spTree>
    <p:extLst>
      <p:ext uri="{BB962C8B-B14F-4D97-AF65-F5344CB8AC3E}">
        <p14:creationId xmlns:p14="http://schemas.microsoft.com/office/powerpoint/2010/main" val="3210445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形用户界面, 文本, 应用程序&#10;&#10;描述已自动生成">
            <a:extLst>
              <a:ext uri="{FF2B5EF4-FFF2-40B4-BE49-F238E27FC236}">
                <a16:creationId xmlns:a16="http://schemas.microsoft.com/office/drawing/2014/main" id="{48CCCE1C-03E6-3244-8545-4F108AEBBC40}"/>
              </a:ext>
            </a:extLst>
          </p:cNvPr>
          <p:cNvPicPr>
            <a:picLocks noChangeAspect="1"/>
          </p:cNvPicPr>
          <p:nvPr/>
        </p:nvPicPr>
        <p:blipFill>
          <a:blip r:embed="rId3"/>
          <a:stretch>
            <a:fillRect/>
          </a:stretch>
        </p:blipFill>
        <p:spPr>
          <a:xfrm>
            <a:off x="722468" y="0"/>
            <a:ext cx="10747063" cy="6858000"/>
          </a:xfrm>
          <a:prstGeom prst="rect">
            <a:avLst/>
          </a:prstGeom>
        </p:spPr>
      </p:pic>
      <p:sp>
        <p:nvSpPr>
          <p:cNvPr id="2" name="矩形 1">
            <a:extLst>
              <a:ext uri="{FF2B5EF4-FFF2-40B4-BE49-F238E27FC236}">
                <a16:creationId xmlns:a16="http://schemas.microsoft.com/office/drawing/2014/main" id="{9F4B76E8-617F-CA4E-9F6F-471E331E5AFE}"/>
              </a:ext>
            </a:extLst>
          </p:cNvPr>
          <p:cNvSpPr/>
          <p:nvPr/>
        </p:nvSpPr>
        <p:spPr>
          <a:xfrm>
            <a:off x="1144901" y="172521"/>
            <a:ext cx="3417923" cy="369332"/>
          </a:xfrm>
          <a:prstGeom prst="rect">
            <a:avLst/>
          </a:prstGeom>
        </p:spPr>
        <p:txBody>
          <a:bodyPr wrap="none">
            <a:spAutoFit/>
          </a:bodyPr>
          <a:lstStyle/>
          <a:p>
            <a:r>
              <a:rPr kumimoji="1" lang="en-US" altLang="zh-CN" dirty="0"/>
              <a:t>case</a:t>
            </a:r>
            <a:r>
              <a:rPr kumimoji="1" lang="zh-CN" altLang="en-US" dirty="0"/>
              <a:t> </a:t>
            </a:r>
            <a:r>
              <a:rPr kumimoji="1" lang="en-US" altLang="zh-CN" dirty="0"/>
              <a:t>study</a:t>
            </a:r>
            <a:r>
              <a:rPr kumimoji="1" lang="zh-CN" altLang="en-US" dirty="0"/>
              <a:t>：各模型回复的比较</a:t>
            </a:r>
            <a:endParaRPr lang="zh-CN" altLang="en-US" dirty="0"/>
          </a:p>
        </p:txBody>
      </p:sp>
    </p:spTree>
    <p:extLst>
      <p:ext uri="{BB962C8B-B14F-4D97-AF65-F5344CB8AC3E}">
        <p14:creationId xmlns:p14="http://schemas.microsoft.com/office/powerpoint/2010/main" val="236093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CEC9FB-C1A8-6B49-8009-5A6D12660F2C}"/>
              </a:ext>
            </a:extLst>
          </p:cNvPr>
          <p:cNvSpPr>
            <a:spLocks noGrp="1"/>
          </p:cNvSpPr>
          <p:nvPr>
            <p:ph type="title"/>
          </p:nvPr>
        </p:nvSpPr>
        <p:spPr>
          <a:xfrm>
            <a:off x="571500" y="-149225"/>
            <a:ext cx="10515600" cy="1325563"/>
          </a:xfrm>
        </p:spPr>
        <p:txBody>
          <a:bodyPr/>
          <a:lstStyle/>
          <a:p>
            <a:r>
              <a:rPr kumimoji="1" lang="en-US" altLang="zh-CN" dirty="0"/>
              <a:t>case</a:t>
            </a:r>
            <a:r>
              <a:rPr kumimoji="1" lang="zh-CN" altLang="en-US" dirty="0"/>
              <a:t> </a:t>
            </a:r>
            <a:r>
              <a:rPr kumimoji="1" lang="en-US" altLang="zh-CN" dirty="0"/>
              <a:t>study</a:t>
            </a:r>
            <a:r>
              <a:rPr kumimoji="1" lang="zh-CN" altLang="en-US" dirty="0"/>
              <a:t>：</a:t>
            </a:r>
            <a:r>
              <a:rPr kumimoji="1" lang="en-US" altLang="zh-CN" dirty="0"/>
              <a:t>attention</a:t>
            </a:r>
            <a:endParaRPr kumimoji="1" lang="zh-CN" altLang="en-US" dirty="0"/>
          </a:p>
        </p:txBody>
      </p:sp>
      <p:pic>
        <p:nvPicPr>
          <p:cNvPr id="4" name="图片 3" descr="图形用户界面, 文本, 应用程序, 聊天或短信&#10;&#10;描述已自动生成">
            <a:extLst>
              <a:ext uri="{FF2B5EF4-FFF2-40B4-BE49-F238E27FC236}">
                <a16:creationId xmlns:a16="http://schemas.microsoft.com/office/drawing/2014/main" id="{36EE7A20-8D85-FF49-8624-C6EEFA63BA1E}"/>
              </a:ext>
            </a:extLst>
          </p:cNvPr>
          <p:cNvPicPr>
            <a:picLocks noChangeAspect="1"/>
          </p:cNvPicPr>
          <p:nvPr/>
        </p:nvPicPr>
        <p:blipFill>
          <a:blip r:embed="rId3"/>
          <a:stretch>
            <a:fillRect/>
          </a:stretch>
        </p:blipFill>
        <p:spPr>
          <a:xfrm>
            <a:off x="571500" y="870377"/>
            <a:ext cx="11049000" cy="4559300"/>
          </a:xfrm>
          <a:prstGeom prst="rect">
            <a:avLst/>
          </a:prstGeom>
        </p:spPr>
      </p:pic>
    </p:spTree>
    <p:extLst>
      <p:ext uri="{BB962C8B-B14F-4D97-AF65-F5344CB8AC3E}">
        <p14:creationId xmlns:p14="http://schemas.microsoft.com/office/powerpoint/2010/main" val="2615152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A76EA-E692-AF42-B661-F36C369C9D3F}"/>
              </a:ext>
            </a:extLst>
          </p:cNvPr>
          <p:cNvSpPr>
            <a:spLocks noGrp="1"/>
          </p:cNvSpPr>
          <p:nvPr>
            <p:ph type="title"/>
          </p:nvPr>
        </p:nvSpPr>
        <p:spPr/>
        <p:txBody>
          <a:bodyPr/>
          <a:lstStyle/>
          <a:p>
            <a:r>
              <a:rPr kumimoji="1" lang="en-US" altLang="zh-CN" dirty="0"/>
              <a:t>case</a:t>
            </a:r>
            <a:r>
              <a:rPr kumimoji="1" lang="zh-CN" altLang="en-US" dirty="0"/>
              <a:t> </a:t>
            </a:r>
            <a:r>
              <a:rPr kumimoji="1" lang="en-US" altLang="zh-CN" dirty="0"/>
              <a:t>study</a:t>
            </a:r>
            <a:r>
              <a:rPr kumimoji="1" lang="zh-CN" altLang="en-US" dirty="0"/>
              <a:t>：</a:t>
            </a:r>
            <a:r>
              <a:rPr kumimoji="1" lang="en-US" altLang="zh-CN" dirty="0"/>
              <a:t>attention</a:t>
            </a:r>
            <a:r>
              <a:rPr kumimoji="1" lang="zh-CN" altLang="en-US" dirty="0"/>
              <a:t>分布</a:t>
            </a:r>
          </a:p>
        </p:txBody>
      </p:sp>
      <p:pic>
        <p:nvPicPr>
          <p:cNvPr id="4" name="图片 3" descr="图形用户界面, 应用程序, 表格&#10;&#10;描述已自动生成">
            <a:extLst>
              <a:ext uri="{FF2B5EF4-FFF2-40B4-BE49-F238E27FC236}">
                <a16:creationId xmlns:a16="http://schemas.microsoft.com/office/drawing/2014/main" id="{B4348483-D722-E043-8D12-D99CA9FA9EC5}"/>
              </a:ext>
            </a:extLst>
          </p:cNvPr>
          <p:cNvPicPr>
            <a:picLocks noChangeAspect="1"/>
          </p:cNvPicPr>
          <p:nvPr/>
        </p:nvPicPr>
        <p:blipFill>
          <a:blip r:embed="rId3"/>
          <a:stretch>
            <a:fillRect/>
          </a:stretch>
        </p:blipFill>
        <p:spPr>
          <a:xfrm>
            <a:off x="2474911" y="1558925"/>
            <a:ext cx="5511801" cy="4621944"/>
          </a:xfrm>
          <a:prstGeom prst="rect">
            <a:avLst/>
          </a:prstGeom>
        </p:spPr>
      </p:pic>
    </p:spTree>
    <p:extLst>
      <p:ext uri="{BB962C8B-B14F-4D97-AF65-F5344CB8AC3E}">
        <p14:creationId xmlns:p14="http://schemas.microsoft.com/office/powerpoint/2010/main" val="508235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标题 1">
            <a:extLst>
              <a:ext uri="{FF2B5EF4-FFF2-40B4-BE49-F238E27FC236}">
                <a16:creationId xmlns:a16="http://schemas.microsoft.com/office/drawing/2014/main" id="{7325A93D-6A0E-2842-8798-7DD4B3A32808}"/>
              </a:ext>
            </a:extLst>
          </p:cNvPr>
          <p:cNvSpPr>
            <a:spLocks noGrp="1"/>
          </p:cNvSpPr>
          <p:nvPr>
            <p:ph type="title"/>
          </p:nvPr>
        </p:nvSpPr>
        <p:spPr>
          <a:xfrm>
            <a:off x="777240" y="731519"/>
            <a:ext cx="2845191" cy="3237579"/>
          </a:xfrm>
        </p:spPr>
        <p:txBody>
          <a:bodyPr>
            <a:normAutofit/>
          </a:bodyPr>
          <a:lstStyle/>
          <a:p>
            <a:r>
              <a:rPr lang="en" altLang="zh-CN" sz="2700" dirty="0">
                <a:solidFill>
                  <a:srgbClr val="FFFFFF"/>
                </a:solidFill>
              </a:rPr>
              <a:t>Like hiking? You probably </a:t>
            </a:r>
            <a:r>
              <a:rPr lang="en" altLang="zh-CN" sz="2700" i="1" dirty="0">
                <a:solidFill>
                  <a:srgbClr val="FFFFFF"/>
                </a:solidFill>
              </a:rPr>
              <a:t>enjoy nature</a:t>
            </a:r>
            <a:r>
              <a:rPr lang="en" altLang="zh-CN" sz="2700" dirty="0">
                <a:solidFill>
                  <a:srgbClr val="FFFFFF"/>
                </a:solidFill>
              </a:rPr>
              <a:t>: Persona-grounded Dialog with Commonsense Expansions</a:t>
            </a:r>
            <a:r>
              <a:rPr lang="zh-CN" altLang="en-US" sz="2700" dirty="0">
                <a:solidFill>
                  <a:srgbClr val="FFFFFF"/>
                </a:solidFill>
              </a:rPr>
              <a:t>（</a:t>
            </a:r>
            <a:r>
              <a:rPr lang="en-US" altLang="zh-CN" sz="2700" dirty="0">
                <a:solidFill>
                  <a:srgbClr val="FFFFFF"/>
                </a:solidFill>
              </a:rPr>
              <a:t>EMNLP2020</a:t>
            </a:r>
            <a:r>
              <a:rPr lang="zh-CN" altLang="en-US" sz="2700" dirty="0">
                <a:solidFill>
                  <a:srgbClr val="FFFFFF"/>
                </a:solidFill>
              </a:rPr>
              <a:t>）</a:t>
            </a:r>
            <a:r>
              <a:rPr lang="en" altLang="zh-CN" sz="2700" dirty="0">
                <a:solidFill>
                  <a:srgbClr val="FFFFFF"/>
                </a:solidFill>
              </a:rPr>
              <a:t> </a:t>
            </a:r>
            <a:endParaRPr kumimoji="1" lang="zh-CN" altLang="en-US" sz="2700" dirty="0">
              <a:solidFill>
                <a:srgbClr val="FFFFFF"/>
              </a:solidFill>
            </a:endParaRP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EE73503C-4632-6044-9C2F-1337C86136D7}"/>
              </a:ext>
            </a:extLst>
          </p:cNvPr>
          <p:cNvSpPr>
            <a:spLocks noGrp="1"/>
          </p:cNvSpPr>
          <p:nvPr>
            <p:ph idx="1"/>
          </p:nvPr>
        </p:nvSpPr>
        <p:spPr>
          <a:xfrm>
            <a:off x="4166050" y="731519"/>
            <a:ext cx="7445579" cy="5475129"/>
          </a:xfrm>
        </p:spPr>
        <p:txBody>
          <a:bodyPr anchor="ctr">
            <a:normAutofit/>
          </a:bodyPr>
          <a:lstStyle/>
          <a:p>
            <a:r>
              <a:rPr kumimoji="1" lang="zh-CN" altLang="en-US" sz="2400" dirty="0"/>
              <a:t>机构：</a:t>
            </a:r>
            <a:r>
              <a:rPr lang="en" altLang="zh-CN" sz="2400" dirty="0"/>
              <a:t> UC San Diego </a:t>
            </a:r>
            <a:r>
              <a:rPr lang="zh-CN" altLang="en-US" sz="2400" dirty="0"/>
              <a:t>、</a:t>
            </a:r>
            <a:r>
              <a:rPr lang="en" altLang="zh-CN" sz="2400" dirty="0"/>
              <a:t> Carnegie Mellon University </a:t>
            </a:r>
          </a:p>
          <a:p>
            <a:r>
              <a:rPr lang="zh-CN" altLang="en" sz="2400" dirty="0"/>
              <a:t>领域</a:t>
            </a:r>
            <a:r>
              <a:rPr lang="zh-CN" altLang="en-US" sz="2400" dirty="0"/>
              <a:t>：</a:t>
            </a:r>
            <a:r>
              <a:rPr lang="en-US" altLang="zh-CN" sz="2400" dirty="0"/>
              <a:t>persona-dialog</a:t>
            </a:r>
            <a:r>
              <a:rPr lang="zh-CN" altLang="en-US" sz="2400" dirty="0"/>
              <a:t>（</a:t>
            </a:r>
            <a:r>
              <a:rPr lang="en" altLang="zh-CN" sz="2400" dirty="0"/>
              <a:t>persona-grounded dialog generation </a:t>
            </a:r>
            <a:r>
              <a:rPr lang="zh-CN" altLang="en-US" sz="2400" dirty="0"/>
              <a:t>）</a:t>
            </a:r>
            <a:endParaRPr lang="en-US" altLang="zh-CN" sz="2400" dirty="0"/>
          </a:p>
          <a:p>
            <a:r>
              <a:rPr lang="zh-CN" altLang="en-US" sz="2400" dirty="0"/>
              <a:t>相关工作：</a:t>
            </a:r>
            <a:endParaRPr lang="en" altLang="zh-CN" sz="2400" dirty="0"/>
          </a:p>
          <a:p>
            <a:pPr marL="457200" lvl="1" indent="0">
              <a:buNone/>
            </a:pPr>
            <a:r>
              <a:rPr lang="zh-CN" altLang="en-US" sz="2000" dirty="0"/>
              <a:t>（</a:t>
            </a:r>
            <a:r>
              <a:rPr lang="en-US" altLang="zh-CN" sz="2000" dirty="0"/>
              <a:t>1</a:t>
            </a:r>
            <a:r>
              <a:rPr lang="zh-CN" altLang="en-US" sz="2000" dirty="0"/>
              <a:t>）</a:t>
            </a:r>
            <a:r>
              <a:rPr lang="en" altLang="zh-CN" sz="2000" dirty="0"/>
              <a:t>Personalizing dialogue agents: I have a dog, do you have pets too? </a:t>
            </a:r>
          </a:p>
          <a:p>
            <a:pPr marL="457200" lvl="1" indent="0">
              <a:buNone/>
            </a:pPr>
            <a:r>
              <a:rPr lang="zh-CN" altLang="en-US" sz="2000" dirty="0"/>
              <a:t>（</a:t>
            </a:r>
            <a:r>
              <a:rPr lang="en-US" altLang="zh-CN" sz="2000" dirty="0"/>
              <a:t>2</a:t>
            </a:r>
            <a:r>
              <a:rPr lang="zh-CN" altLang="en-US" sz="2000" dirty="0"/>
              <a:t>）</a:t>
            </a:r>
            <a:r>
              <a:rPr lang="en" altLang="zh-CN" sz="2000" dirty="0"/>
              <a:t>The second conversational intelligence challenge (convai2). </a:t>
            </a:r>
          </a:p>
          <a:p>
            <a:pPr marL="457200" lvl="1" indent="0">
              <a:buNone/>
            </a:pPr>
            <a:r>
              <a:rPr lang="zh-CN" altLang="en-US" sz="2000" dirty="0"/>
              <a:t>（</a:t>
            </a:r>
            <a:r>
              <a:rPr lang="en-US" altLang="zh-CN" sz="2000" dirty="0"/>
              <a:t>3</a:t>
            </a:r>
            <a:r>
              <a:rPr lang="zh-CN" altLang="en-US" sz="2000" dirty="0"/>
              <a:t>）</a:t>
            </a:r>
            <a:r>
              <a:rPr lang="en" altLang="zh-CN" sz="2000" dirty="0"/>
              <a:t>A neural topical expansion framework for unstructured persona-oriented dialogue generation. </a:t>
            </a:r>
          </a:p>
          <a:p>
            <a:pPr marL="457200" lvl="1" indent="0">
              <a:buNone/>
            </a:pPr>
            <a:r>
              <a:rPr lang="zh-CN" altLang="en-US" sz="2000" dirty="0"/>
              <a:t>（</a:t>
            </a:r>
            <a:r>
              <a:rPr lang="en-US" altLang="zh-CN" sz="2000" dirty="0"/>
              <a:t>4</a:t>
            </a:r>
            <a:r>
              <a:rPr lang="zh-CN" altLang="en-US" sz="2000" dirty="0"/>
              <a:t>）</a:t>
            </a:r>
            <a:r>
              <a:rPr lang="en" altLang="zh-CN" sz="2000" dirty="0"/>
              <a:t>Know more about each other: Evolving dialogue strategy via compound assessment. </a:t>
            </a:r>
            <a:r>
              <a:rPr lang="zh-CN" altLang="en-US" sz="2000" dirty="0"/>
              <a:t>（</a:t>
            </a:r>
            <a:r>
              <a:rPr lang="en" altLang="zh-CN" sz="2000" i="1" dirty="0"/>
              <a:t>ACL </a:t>
            </a:r>
            <a:r>
              <a:rPr lang="en-US" altLang="zh-CN" sz="2000" i="1" dirty="0"/>
              <a:t>2019</a:t>
            </a:r>
            <a:r>
              <a:rPr lang="zh-CN" altLang="en-US" sz="2000" dirty="0"/>
              <a:t>）</a:t>
            </a:r>
            <a:endParaRPr lang="en" altLang="zh-CN" sz="2000" dirty="0"/>
          </a:p>
          <a:p>
            <a:pPr marL="0" indent="0">
              <a:buNone/>
            </a:pPr>
            <a:endParaRPr lang="en" altLang="zh-CN" sz="2400" dirty="0"/>
          </a:p>
          <a:p>
            <a:pPr marL="0" indent="0">
              <a:buNone/>
            </a:pPr>
            <a:endParaRPr lang="en" altLang="zh-CN" sz="2400" dirty="0"/>
          </a:p>
          <a:p>
            <a:endParaRPr kumimoji="1" lang="zh-CN" altLang="en-US" sz="2400" dirty="0"/>
          </a:p>
        </p:txBody>
      </p:sp>
    </p:spTree>
    <p:extLst>
      <p:ext uri="{BB962C8B-B14F-4D97-AF65-F5344CB8AC3E}">
        <p14:creationId xmlns:p14="http://schemas.microsoft.com/office/powerpoint/2010/main" val="1674498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70A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9D584DE0-C3A3-C74B-9771-BEFB55260E18}"/>
              </a:ext>
            </a:extLst>
          </p:cNvPr>
          <p:cNvSpPr>
            <a:spLocks noGrp="1"/>
          </p:cNvSpPr>
          <p:nvPr>
            <p:ph type="title"/>
          </p:nvPr>
        </p:nvSpPr>
        <p:spPr>
          <a:xfrm>
            <a:off x="524256" y="516804"/>
            <a:ext cx="6594189" cy="1625210"/>
          </a:xfrm>
        </p:spPr>
        <p:txBody>
          <a:bodyPr>
            <a:normAutofit/>
          </a:bodyPr>
          <a:lstStyle/>
          <a:p>
            <a:r>
              <a:rPr lang="en" altLang="zh-CN" sz="2800">
                <a:solidFill>
                  <a:srgbClr val="FFFFFF"/>
                </a:solidFill>
              </a:rPr>
              <a:t>Like hiking? You probably </a:t>
            </a:r>
            <a:r>
              <a:rPr lang="en" altLang="zh-CN" sz="2800" i="1">
                <a:solidFill>
                  <a:srgbClr val="FFFFFF"/>
                </a:solidFill>
              </a:rPr>
              <a:t>enjoy nature</a:t>
            </a:r>
            <a:r>
              <a:rPr lang="en" altLang="zh-CN" sz="2800">
                <a:solidFill>
                  <a:srgbClr val="FFFFFF"/>
                </a:solidFill>
              </a:rPr>
              <a:t>: Persona-grounded Dialog with Commonsense Expansions</a:t>
            </a:r>
            <a:r>
              <a:rPr lang="zh-CN" altLang="en-US" sz="2800">
                <a:solidFill>
                  <a:srgbClr val="FFFFFF"/>
                </a:solidFill>
              </a:rPr>
              <a:t>（</a:t>
            </a:r>
            <a:r>
              <a:rPr lang="en-US" altLang="zh-CN" sz="2800">
                <a:solidFill>
                  <a:srgbClr val="FFFFFF"/>
                </a:solidFill>
              </a:rPr>
              <a:t>EMNLP2020</a:t>
            </a:r>
            <a:r>
              <a:rPr lang="zh-CN" altLang="en-US" sz="2800">
                <a:solidFill>
                  <a:srgbClr val="FFFFFF"/>
                </a:solidFill>
              </a:rPr>
              <a:t>）</a:t>
            </a:r>
            <a:r>
              <a:rPr lang="en" altLang="zh-CN" sz="2800">
                <a:solidFill>
                  <a:srgbClr val="FFFFFF"/>
                </a:solidFill>
              </a:rPr>
              <a:t> </a:t>
            </a:r>
            <a:endParaRPr kumimoji="1" lang="zh-CN" altLang="en-US" sz="2800">
              <a:solidFill>
                <a:srgbClr val="FFFFFF"/>
              </a:solidFill>
            </a:endParaRPr>
          </a:p>
        </p:txBody>
      </p:sp>
      <p:sp>
        <p:nvSpPr>
          <p:cNvPr id="72" name="Rectangle 71">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5" name="Picture 1" descr="page1image32794576">
            <a:extLst>
              <a:ext uri="{FF2B5EF4-FFF2-40B4-BE49-F238E27FC236}">
                <a16:creationId xmlns:a16="http://schemas.microsoft.com/office/drawing/2014/main" id="{EBC6384D-7354-014F-A70A-8AA8BB5CB2E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17761" y="2660287"/>
            <a:ext cx="4277876" cy="3646887"/>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内容占位符 2">
            <a:extLst>
              <a:ext uri="{FF2B5EF4-FFF2-40B4-BE49-F238E27FC236}">
                <a16:creationId xmlns:a16="http://schemas.microsoft.com/office/drawing/2014/main" id="{2919CE4E-E24D-884E-A21A-89169B665FA0}"/>
              </a:ext>
            </a:extLst>
          </p:cNvPr>
          <p:cNvSpPr>
            <a:spLocks noGrp="1"/>
          </p:cNvSpPr>
          <p:nvPr>
            <p:ph idx="1"/>
          </p:nvPr>
        </p:nvSpPr>
        <p:spPr>
          <a:xfrm>
            <a:off x="7527203" y="325057"/>
            <a:ext cx="4335613" cy="6214534"/>
          </a:xfrm>
        </p:spPr>
        <p:txBody>
          <a:bodyPr anchor="ctr">
            <a:noAutofit/>
          </a:bodyPr>
          <a:lstStyle/>
          <a:p>
            <a:r>
              <a:rPr kumimoji="1" lang="zh-CN" altLang="en-US" sz="1800" dirty="0">
                <a:solidFill>
                  <a:srgbClr val="FFFFFF"/>
                </a:solidFill>
              </a:rPr>
              <a:t>文章动机（以往工作的缺陷）：</a:t>
            </a:r>
            <a:endParaRPr kumimoji="1" lang="en-US" altLang="zh-CN" sz="1800" dirty="0">
              <a:solidFill>
                <a:srgbClr val="FFFFFF"/>
              </a:solidFill>
            </a:endParaRPr>
          </a:p>
          <a:p>
            <a:pPr lvl="1"/>
            <a:r>
              <a:rPr kumimoji="1" lang="zh-CN" altLang="en-US" sz="1800" dirty="0">
                <a:solidFill>
                  <a:srgbClr val="FFFFFF"/>
                </a:solidFill>
              </a:rPr>
              <a:t>直接由现象出发并举例子：人能够从已知信息里得到一些隐式的结论，但当前的基于人物性格的对话机器人基本都不可以。</a:t>
            </a:r>
            <a:endParaRPr kumimoji="1" lang="en-US" altLang="zh-CN" sz="1800" dirty="0">
              <a:solidFill>
                <a:srgbClr val="FFFFFF"/>
              </a:solidFill>
            </a:endParaRPr>
          </a:p>
          <a:p>
            <a:pPr lvl="1"/>
            <a:r>
              <a:rPr kumimoji="1" lang="zh-CN" altLang="en-US" sz="1800" dirty="0">
                <a:solidFill>
                  <a:srgbClr val="FFFFFF"/>
                </a:solidFill>
              </a:rPr>
              <a:t>对最新模型（</a:t>
            </a:r>
            <a:r>
              <a:rPr kumimoji="1" lang="en" altLang="zh-CN" sz="1800" dirty="0">
                <a:solidFill>
                  <a:srgbClr val="FFFFFF"/>
                </a:solidFill>
              </a:rPr>
              <a:t>SOTA</a:t>
            </a:r>
            <a:r>
              <a:rPr kumimoji="1" lang="zh-CN" altLang="en" sz="1800" dirty="0">
                <a:solidFill>
                  <a:srgbClr val="FFFFFF"/>
                </a:solidFill>
              </a:rPr>
              <a:t>）</a:t>
            </a:r>
            <a:r>
              <a:rPr kumimoji="1" lang="zh-CN" altLang="en-US" sz="1800" dirty="0">
                <a:solidFill>
                  <a:srgbClr val="FFFFFF"/>
                </a:solidFill>
              </a:rPr>
              <a:t>的仔细分析表明，它们往往难以对与给定人物角色句子不匹配的上下文做出反应，即使其含义对人类来说可能是显而易见的。</a:t>
            </a:r>
            <a:endParaRPr kumimoji="1" lang="en-US" altLang="zh-CN" sz="1800" dirty="0">
              <a:solidFill>
                <a:srgbClr val="FFFFFF"/>
              </a:solidFill>
            </a:endParaRPr>
          </a:p>
          <a:p>
            <a:pPr lvl="1"/>
            <a:r>
              <a:rPr kumimoji="1" lang="zh-CN" altLang="en-US" sz="1800" dirty="0">
                <a:solidFill>
                  <a:srgbClr val="FFFFFF"/>
                </a:solidFill>
              </a:rPr>
              <a:t>对具体的例子进行了分析。</a:t>
            </a:r>
            <a:endParaRPr kumimoji="1" lang="en-US" altLang="zh-CN" sz="1800" dirty="0">
              <a:solidFill>
                <a:srgbClr val="FFFFFF"/>
              </a:solidFill>
            </a:endParaRPr>
          </a:p>
          <a:p>
            <a:r>
              <a:rPr kumimoji="1" lang="zh-CN" altLang="en-US" sz="1800" dirty="0">
                <a:solidFill>
                  <a:srgbClr val="FFFFFF"/>
                </a:solidFill>
              </a:rPr>
              <a:t>文章目的（该工作想达到的效果）：</a:t>
            </a:r>
            <a:endParaRPr kumimoji="1" lang="en-US" altLang="zh-CN" sz="1800" dirty="0">
              <a:solidFill>
                <a:srgbClr val="FFFFFF"/>
              </a:solidFill>
            </a:endParaRPr>
          </a:p>
          <a:p>
            <a:pPr lvl="1"/>
            <a:r>
              <a:rPr lang="en" altLang="zh-CN" sz="1800" dirty="0">
                <a:solidFill>
                  <a:srgbClr val="FFFFFF"/>
                </a:solidFill>
              </a:rPr>
              <a:t>making persona</a:t>
            </a:r>
            <a:r>
              <a:rPr lang="en-US" altLang="zh-CN" sz="1800" dirty="0">
                <a:solidFill>
                  <a:srgbClr val="FFFFFF"/>
                </a:solidFill>
              </a:rPr>
              <a:t>-</a:t>
            </a:r>
            <a:r>
              <a:rPr lang="en" altLang="zh-CN" sz="1800" dirty="0">
                <a:solidFill>
                  <a:srgbClr val="FFFFFF"/>
                </a:solidFill>
              </a:rPr>
              <a:t>grounded chatbots more consistent with personas and implicit dialog context. </a:t>
            </a:r>
          </a:p>
          <a:p>
            <a:pPr lvl="1"/>
            <a:endParaRPr kumimoji="1" lang="zh-CN" altLang="en-US" sz="1800" dirty="0">
              <a:solidFill>
                <a:srgbClr val="FFFFFF"/>
              </a:solidFill>
            </a:endParaRPr>
          </a:p>
        </p:txBody>
      </p:sp>
    </p:spTree>
    <p:extLst>
      <p:ext uri="{BB962C8B-B14F-4D97-AF65-F5344CB8AC3E}">
        <p14:creationId xmlns:p14="http://schemas.microsoft.com/office/powerpoint/2010/main" val="4175667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4F184164-EBDB-634B-A182-BDE70E744B3E}"/>
              </a:ext>
            </a:extLst>
          </p:cNvPr>
          <p:cNvSpPr>
            <a:spLocks noGrp="1"/>
          </p:cNvSpPr>
          <p:nvPr>
            <p:ph type="title"/>
          </p:nvPr>
        </p:nvSpPr>
        <p:spPr>
          <a:xfrm>
            <a:off x="524256" y="516804"/>
            <a:ext cx="6594189" cy="1625210"/>
          </a:xfrm>
        </p:spPr>
        <p:txBody>
          <a:bodyPr>
            <a:normAutofit/>
          </a:bodyPr>
          <a:lstStyle/>
          <a:p>
            <a:r>
              <a:rPr lang="en" altLang="zh-CN" sz="2800" dirty="0">
                <a:solidFill>
                  <a:srgbClr val="FFFFFF"/>
                </a:solidFill>
              </a:rPr>
              <a:t>Like hiking? You probably </a:t>
            </a:r>
            <a:r>
              <a:rPr lang="en" altLang="zh-CN" sz="2800" i="1" dirty="0">
                <a:solidFill>
                  <a:srgbClr val="FFFFFF"/>
                </a:solidFill>
              </a:rPr>
              <a:t>enjoy nature</a:t>
            </a:r>
            <a:r>
              <a:rPr lang="en" altLang="zh-CN" sz="2800" dirty="0">
                <a:solidFill>
                  <a:srgbClr val="FFFFFF"/>
                </a:solidFill>
              </a:rPr>
              <a:t>: Persona-grounded Dialog with Commonsense Expansions</a:t>
            </a:r>
            <a:r>
              <a:rPr lang="zh-CN" altLang="en-US" sz="2800" dirty="0">
                <a:solidFill>
                  <a:srgbClr val="FFFFFF"/>
                </a:solidFill>
              </a:rPr>
              <a:t>（</a:t>
            </a:r>
            <a:r>
              <a:rPr lang="en-US" altLang="zh-CN" sz="2800" dirty="0">
                <a:solidFill>
                  <a:srgbClr val="FFFFFF"/>
                </a:solidFill>
              </a:rPr>
              <a:t>EMNLP2020</a:t>
            </a:r>
            <a:r>
              <a:rPr lang="zh-CN" altLang="en-US" sz="2800" dirty="0">
                <a:solidFill>
                  <a:srgbClr val="FFFFFF"/>
                </a:solidFill>
              </a:rPr>
              <a:t>）</a:t>
            </a:r>
            <a:r>
              <a:rPr lang="en" altLang="zh-CN" sz="2800" dirty="0">
                <a:solidFill>
                  <a:srgbClr val="FFFFFF"/>
                </a:solidFill>
              </a:rPr>
              <a:t> </a:t>
            </a:r>
            <a:endParaRPr kumimoji="1" lang="zh-CN" altLang="en-US" sz="2800" dirty="0">
              <a:solidFill>
                <a:srgbClr val="FFFFFF"/>
              </a:solidFill>
            </a:endParaRPr>
          </a:p>
        </p:txBody>
      </p:sp>
      <p:sp>
        <p:nvSpPr>
          <p:cNvPr id="17" name="Rectangle 11">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内容占位符 2">
            <a:extLst>
              <a:ext uri="{FF2B5EF4-FFF2-40B4-BE49-F238E27FC236}">
                <a16:creationId xmlns:a16="http://schemas.microsoft.com/office/drawing/2014/main" id="{ECBBAA44-D757-0F46-9DE1-276835BF428A}"/>
              </a:ext>
            </a:extLst>
          </p:cNvPr>
          <p:cNvSpPr>
            <a:spLocks noGrp="1"/>
          </p:cNvSpPr>
          <p:nvPr>
            <p:ph idx="1"/>
          </p:nvPr>
        </p:nvSpPr>
        <p:spPr>
          <a:xfrm>
            <a:off x="7534655" y="321732"/>
            <a:ext cx="4335613" cy="6213425"/>
          </a:xfrm>
        </p:spPr>
        <p:txBody>
          <a:bodyPr anchor="ctr">
            <a:noAutofit/>
          </a:bodyPr>
          <a:lstStyle/>
          <a:p>
            <a:r>
              <a:rPr lang="zh-CN" altLang="en" sz="1800" dirty="0">
                <a:solidFill>
                  <a:srgbClr val="FFFFFF"/>
                </a:solidFill>
              </a:rPr>
              <a:t>任务</a:t>
            </a:r>
            <a:r>
              <a:rPr lang="zh-CN" altLang="en-US" sz="1800" dirty="0">
                <a:solidFill>
                  <a:srgbClr val="FFFFFF"/>
                </a:solidFill>
              </a:rPr>
              <a:t>：</a:t>
            </a:r>
            <a:endParaRPr lang="en-US" altLang="zh-CN" sz="1800" dirty="0">
              <a:solidFill>
                <a:srgbClr val="FFFFFF"/>
              </a:solidFill>
            </a:endParaRPr>
          </a:p>
          <a:p>
            <a:pPr lvl="1"/>
            <a:r>
              <a:rPr lang="zh-CN" altLang="en-US" sz="1800" dirty="0">
                <a:solidFill>
                  <a:srgbClr val="FFFFFF"/>
                </a:solidFill>
              </a:rPr>
              <a:t>输入：对话历史</a:t>
            </a:r>
            <a:r>
              <a:rPr lang="en-US" altLang="zh-CN" sz="1800" dirty="0">
                <a:solidFill>
                  <a:srgbClr val="FFFFFF"/>
                </a:solidFill>
              </a:rPr>
              <a:t>H</a:t>
            </a:r>
            <a:r>
              <a:rPr lang="zh-CN" altLang="en-US" sz="1800" dirty="0">
                <a:solidFill>
                  <a:srgbClr val="FFFFFF"/>
                </a:solidFill>
              </a:rPr>
              <a:t>（即包括问题）、人物描述</a:t>
            </a:r>
            <a:r>
              <a:rPr lang="en-US" altLang="zh-CN" sz="1800" dirty="0">
                <a:solidFill>
                  <a:srgbClr val="FFFFFF"/>
                </a:solidFill>
              </a:rPr>
              <a:t>S</a:t>
            </a:r>
            <a:endParaRPr lang="en" altLang="zh-CN" sz="1800" dirty="0">
              <a:solidFill>
                <a:srgbClr val="FFFFFF"/>
              </a:solidFill>
            </a:endParaRPr>
          </a:p>
          <a:p>
            <a:pPr lvl="1"/>
            <a:r>
              <a:rPr kumimoji="1" lang="zh-CN" altLang="en-US" sz="1800" dirty="0">
                <a:solidFill>
                  <a:srgbClr val="FFFFFF"/>
                </a:solidFill>
              </a:rPr>
              <a:t>输出：下一个语句（即回复）</a:t>
            </a:r>
            <a:endParaRPr kumimoji="1" lang="en-US" altLang="zh-CN" sz="1800" dirty="0">
              <a:solidFill>
                <a:srgbClr val="FFFFFF"/>
              </a:solidFill>
            </a:endParaRPr>
          </a:p>
          <a:p>
            <a:endParaRPr kumimoji="1" lang="en-US" altLang="zh-CN" sz="1800" dirty="0">
              <a:solidFill>
                <a:srgbClr val="FFFFFF"/>
              </a:solidFill>
            </a:endParaRPr>
          </a:p>
          <a:p>
            <a:r>
              <a:rPr kumimoji="1" lang="zh-CN" altLang="en-US" sz="1800" dirty="0">
                <a:solidFill>
                  <a:srgbClr val="FFFFFF"/>
                </a:solidFill>
              </a:rPr>
              <a:t>文章的做法：</a:t>
            </a:r>
            <a:endParaRPr kumimoji="1" lang="en-US" altLang="zh-CN" sz="1800" dirty="0">
              <a:solidFill>
                <a:srgbClr val="FFFFFF"/>
              </a:solidFill>
            </a:endParaRPr>
          </a:p>
          <a:p>
            <a:pPr lvl="1"/>
            <a:r>
              <a:rPr lang="zh-CN" altLang="en" sz="1800" dirty="0">
                <a:solidFill>
                  <a:srgbClr val="FFFFFF"/>
                </a:solidFill>
              </a:rPr>
              <a:t>第一步</a:t>
            </a:r>
            <a:r>
              <a:rPr lang="zh-CN" altLang="en-US" sz="1800" dirty="0">
                <a:solidFill>
                  <a:srgbClr val="FFFFFF"/>
                </a:solidFill>
              </a:rPr>
              <a:t>：</a:t>
            </a:r>
            <a:endParaRPr lang="en-US" altLang="zh-CN" sz="1800" dirty="0">
              <a:solidFill>
                <a:srgbClr val="FFFFFF"/>
              </a:solidFill>
            </a:endParaRPr>
          </a:p>
          <a:p>
            <a:pPr marL="457200" lvl="1" indent="0">
              <a:buNone/>
            </a:pPr>
            <a:r>
              <a:rPr lang="zh-CN" altLang="en-US" sz="1800" dirty="0">
                <a:solidFill>
                  <a:srgbClr val="FFFFFF"/>
                </a:solidFill>
              </a:rPr>
              <a:t>根据已有的数据知识库和模型框架对现有的人物描述进行常识推理扩充，得到更多的包含隐式内容的人物描述。</a:t>
            </a:r>
            <a:endParaRPr lang="en-US" altLang="zh-CN" sz="1800" dirty="0">
              <a:solidFill>
                <a:srgbClr val="FFFFFF"/>
              </a:solidFill>
            </a:endParaRPr>
          </a:p>
          <a:p>
            <a:pPr lvl="1"/>
            <a:r>
              <a:rPr lang="zh-CN" altLang="en" sz="1800" dirty="0">
                <a:solidFill>
                  <a:srgbClr val="FFFFFF"/>
                </a:solidFill>
              </a:rPr>
              <a:t>第二</a:t>
            </a:r>
            <a:r>
              <a:rPr lang="zh-CN" altLang="en-US" sz="1800" dirty="0">
                <a:solidFill>
                  <a:srgbClr val="FFFFFF"/>
                </a:solidFill>
              </a:rPr>
              <a:t>步：</a:t>
            </a:r>
            <a:endParaRPr lang="en-US" altLang="zh-CN" sz="1800" dirty="0">
              <a:solidFill>
                <a:srgbClr val="FFFFFF"/>
              </a:solidFill>
            </a:endParaRPr>
          </a:p>
          <a:p>
            <a:pPr marL="457200" lvl="1" indent="0">
              <a:buNone/>
            </a:pPr>
            <a:r>
              <a:rPr lang="zh-CN" altLang="en" sz="1800" dirty="0">
                <a:solidFill>
                  <a:srgbClr val="FFFFFF"/>
                </a:solidFill>
              </a:rPr>
              <a:t>根据</a:t>
            </a:r>
            <a:r>
              <a:rPr lang="zh-CN" altLang="en-US" sz="1800" dirty="0">
                <a:solidFill>
                  <a:srgbClr val="FFFFFF"/>
                </a:solidFill>
              </a:rPr>
              <a:t>扩展好的人物描述，结合对话历史，生成适应当前场景和人物性格等的回复。</a:t>
            </a:r>
            <a:endParaRPr lang="en" altLang="zh-CN" sz="1800" dirty="0">
              <a:solidFill>
                <a:srgbClr val="FFFFFF"/>
              </a:solidFill>
            </a:endParaRPr>
          </a:p>
          <a:p>
            <a:pPr lvl="1"/>
            <a:endParaRPr lang="en" altLang="zh-CN" sz="1800" dirty="0">
              <a:solidFill>
                <a:srgbClr val="FFFFFF"/>
              </a:solidFill>
            </a:endParaRPr>
          </a:p>
          <a:p>
            <a:pPr lvl="1"/>
            <a:endParaRPr kumimoji="1" lang="zh-CN" altLang="en-US" sz="1800" dirty="0">
              <a:solidFill>
                <a:srgbClr val="FFFFFF"/>
              </a:solidFill>
            </a:endParaRPr>
          </a:p>
        </p:txBody>
      </p:sp>
      <p:pic>
        <p:nvPicPr>
          <p:cNvPr id="13" name="图片 12" descr="图示&#10;&#10;描述已自动生成">
            <a:extLst>
              <a:ext uri="{FF2B5EF4-FFF2-40B4-BE49-F238E27FC236}">
                <a16:creationId xmlns:a16="http://schemas.microsoft.com/office/drawing/2014/main" id="{61954E8E-3A93-6A42-BC00-B646D6BD455C}"/>
              </a:ext>
            </a:extLst>
          </p:cNvPr>
          <p:cNvPicPr>
            <a:picLocks noChangeAspect="1"/>
          </p:cNvPicPr>
          <p:nvPr/>
        </p:nvPicPr>
        <p:blipFill>
          <a:blip r:embed="rId3"/>
          <a:stretch>
            <a:fillRect/>
          </a:stretch>
        </p:blipFill>
        <p:spPr>
          <a:xfrm>
            <a:off x="1502080" y="2629879"/>
            <a:ext cx="4279035" cy="3707704"/>
          </a:xfrm>
          <a:prstGeom prst="rect">
            <a:avLst/>
          </a:prstGeom>
        </p:spPr>
      </p:pic>
    </p:spTree>
    <p:extLst>
      <p:ext uri="{BB962C8B-B14F-4D97-AF65-F5344CB8AC3E}">
        <p14:creationId xmlns:p14="http://schemas.microsoft.com/office/powerpoint/2010/main" val="3185264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7CE57F5-E31E-F24A-A266-74DFA08D6D24}"/>
              </a:ext>
            </a:extLst>
          </p:cNvPr>
          <p:cNvSpPr>
            <a:spLocks noGrp="1"/>
          </p:cNvSpPr>
          <p:nvPr>
            <p:ph type="title"/>
          </p:nvPr>
        </p:nvSpPr>
        <p:spPr>
          <a:xfrm>
            <a:off x="630936" y="502920"/>
            <a:ext cx="3419856" cy="1463040"/>
          </a:xfrm>
        </p:spPr>
        <p:txBody>
          <a:bodyPr anchor="ctr">
            <a:normAutofit/>
          </a:bodyPr>
          <a:lstStyle/>
          <a:p>
            <a:r>
              <a:rPr lang="en" altLang="zh-CN" sz="1900" dirty="0"/>
              <a:t>Like hiking? You probably </a:t>
            </a:r>
            <a:r>
              <a:rPr lang="en" altLang="zh-CN" sz="1900" i="1" dirty="0"/>
              <a:t>enjoy nature</a:t>
            </a:r>
            <a:r>
              <a:rPr lang="en" altLang="zh-CN" sz="1900" dirty="0"/>
              <a:t>: Persona-grounded Dialog with Commonsense Expansions</a:t>
            </a:r>
            <a:r>
              <a:rPr lang="zh-CN" altLang="en-US" sz="1900" dirty="0"/>
              <a:t>（</a:t>
            </a:r>
            <a:r>
              <a:rPr lang="en-US" altLang="zh-CN" sz="1900" dirty="0"/>
              <a:t>EMNLP2020</a:t>
            </a:r>
            <a:r>
              <a:rPr lang="zh-CN" altLang="en-US" sz="1900" dirty="0"/>
              <a:t>）</a:t>
            </a:r>
            <a:r>
              <a:rPr lang="en" altLang="zh-CN" sz="1900" dirty="0"/>
              <a:t> </a:t>
            </a:r>
            <a:endParaRPr kumimoji="1" lang="zh-CN" altLang="en-US" sz="1900" dirty="0"/>
          </a:p>
        </p:txBody>
      </p:sp>
      <p:sp>
        <p:nvSpPr>
          <p:cNvPr id="27"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5E9EBFAD-E874-C447-82C3-AFE3C5727BA5}"/>
              </a:ext>
            </a:extLst>
          </p:cNvPr>
          <p:cNvSpPr>
            <a:spLocks noGrp="1"/>
          </p:cNvSpPr>
          <p:nvPr>
            <p:ph idx="1"/>
          </p:nvPr>
        </p:nvSpPr>
        <p:spPr>
          <a:xfrm>
            <a:off x="4654295" y="502920"/>
            <a:ext cx="6894576" cy="1463040"/>
          </a:xfrm>
        </p:spPr>
        <p:txBody>
          <a:bodyPr anchor="ctr">
            <a:normAutofit/>
          </a:bodyPr>
          <a:lstStyle/>
          <a:p>
            <a:r>
              <a:rPr lang="en" altLang="zh-CN" sz="1700" dirty="0"/>
              <a:t>Persona Expansion</a:t>
            </a:r>
            <a:r>
              <a:rPr lang="zh-CN" altLang="en" sz="1700" dirty="0"/>
              <a:t>的</a:t>
            </a:r>
            <a:r>
              <a:rPr lang="zh-CN" altLang="en-US" sz="1700" dirty="0"/>
              <a:t>三种方式：</a:t>
            </a:r>
            <a:endParaRPr lang="en-US" altLang="zh-CN" sz="1700" dirty="0"/>
          </a:p>
          <a:p>
            <a:pPr lvl="1"/>
            <a:r>
              <a:rPr lang="en-US" altLang="zh-CN" sz="1700" dirty="0"/>
              <a:t>1</a:t>
            </a:r>
            <a:r>
              <a:rPr lang="zh-CN" altLang="en-US" sz="1700" dirty="0"/>
              <a:t>、人工</a:t>
            </a:r>
            <a:r>
              <a:rPr lang="en-US" altLang="zh-CN" sz="1700" dirty="0"/>
              <a:t>revised</a:t>
            </a:r>
            <a:r>
              <a:rPr lang="zh-CN" altLang="en-US" sz="1700" dirty="0"/>
              <a:t>。</a:t>
            </a:r>
            <a:endParaRPr lang="en-US" altLang="zh-CN" sz="1700" dirty="0"/>
          </a:p>
          <a:p>
            <a:pPr lvl="1"/>
            <a:r>
              <a:rPr lang="en-US" altLang="zh-CN" sz="1700" dirty="0"/>
              <a:t>2</a:t>
            </a:r>
            <a:r>
              <a:rPr lang="zh-CN" altLang="en-US" sz="1700" dirty="0"/>
              <a:t>、</a:t>
            </a:r>
            <a:r>
              <a:rPr lang="en-US" altLang="zh-CN" sz="1700" dirty="0"/>
              <a:t>paraphrase</a:t>
            </a:r>
            <a:r>
              <a:rPr lang="zh-CN" altLang="en-US" sz="1700" dirty="0"/>
              <a:t>：使用已预训练的</a:t>
            </a:r>
            <a:r>
              <a:rPr lang="en" altLang="zh-CN" sz="1700" dirty="0" err="1"/>
              <a:t>En</a:t>
            </a:r>
            <a:r>
              <a:rPr lang="en" altLang="zh-CN" sz="1700" dirty="0"/>
              <a:t>-Fr </a:t>
            </a:r>
            <a:r>
              <a:rPr lang="zh-CN" altLang="en-US" sz="1700" dirty="0"/>
              <a:t>、</a:t>
            </a:r>
            <a:r>
              <a:rPr lang="en" altLang="zh-CN" sz="1700" dirty="0"/>
              <a:t>Fr-</a:t>
            </a:r>
            <a:r>
              <a:rPr lang="en" altLang="zh-CN" sz="1700" dirty="0" err="1"/>
              <a:t>En</a:t>
            </a:r>
            <a:r>
              <a:rPr lang="en" altLang="zh-CN" sz="1700" dirty="0"/>
              <a:t> </a:t>
            </a:r>
            <a:r>
              <a:rPr lang="zh-CN" altLang="en-US" sz="1700" dirty="0"/>
              <a:t>的</a:t>
            </a:r>
            <a:r>
              <a:rPr lang="en" altLang="zh-CN" sz="1700" dirty="0"/>
              <a:t>back-translation </a:t>
            </a:r>
            <a:r>
              <a:rPr lang="zh-CN" altLang="en" sz="1700" dirty="0"/>
              <a:t>模型</a:t>
            </a:r>
            <a:r>
              <a:rPr lang="zh-CN" altLang="en-US" sz="1700" dirty="0"/>
              <a:t>。</a:t>
            </a:r>
            <a:endParaRPr lang="en" altLang="zh-CN" sz="1700" dirty="0"/>
          </a:p>
          <a:p>
            <a:pPr lvl="1"/>
            <a:r>
              <a:rPr lang="en-US" altLang="zh-CN" sz="1700" dirty="0"/>
              <a:t>3</a:t>
            </a:r>
            <a:r>
              <a:rPr lang="zh-CN" altLang="en-US" sz="1700" dirty="0"/>
              <a:t>、</a:t>
            </a:r>
            <a:r>
              <a:rPr lang="en-US" altLang="zh-CN" sz="1700" dirty="0"/>
              <a:t>COMET:</a:t>
            </a:r>
            <a:r>
              <a:rPr lang="zh-CN" altLang="en-US" sz="1700" dirty="0"/>
              <a:t>仅使用</a:t>
            </a:r>
            <a:r>
              <a:rPr lang="en-US" altLang="zh-CN" sz="1700" dirty="0"/>
              <a:t>ATOMIC,</a:t>
            </a:r>
            <a:r>
              <a:rPr lang="zh-CN" altLang="en-US" sz="1700" dirty="0"/>
              <a:t>可生成</a:t>
            </a:r>
            <a:r>
              <a:rPr lang="en-US" altLang="zh-CN" sz="1700" dirty="0"/>
              <a:t>9</a:t>
            </a:r>
            <a:r>
              <a:rPr lang="zh-CN" altLang="en-US" sz="1700" dirty="0"/>
              <a:t>种不同的常识事件。</a:t>
            </a:r>
            <a:endParaRPr lang="en-US" altLang="zh-CN" sz="1700" dirty="0"/>
          </a:p>
        </p:txBody>
      </p:sp>
      <p:pic>
        <p:nvPicPr>
          <p:cNvPr id="7" name="图片 6" descr="图示&#10;&#10;描述已自动生成">
            <a:extLst>
              <a:ext uri="{FF2B5EF4-FFF2-40B4-BE49-F238E27FC236}">
                <a16:creationId xmlns:a16="http://schemas.microsoft.com/office/drawing/2014/main" id="{9B3AC2B9-186E-5342-9A1E-BC97C75386A6}"/>
              </a:ext>
            </a:extLst>
          </p:cNvPr>
          <p:cNvPicPr>
            <a:picLocks noChangeAspect="1"/>
          </p:cNvPicPr>
          <p:nvPr/>
        </p:nvPicPr>
        <p:blipFill rotWithShape="1">
          <a:blip r:embed="rId3"/>
          <a:srcRect l="3814" t="6072" r="7488" b="8821"/>
          <a:stretch/>
        </p:blipFill>
        <p:spPr>
          <a:xfrm>
            <a:off x="799630" y="2290936"/>
            <a:ext cx="10580548" cy="3959352"/>
          </a:xfrm>
          <a:prstGeom prst="rect">
            <a:avLst/>
          </a:prstGeom>
        </p:spPr>
      </p:pic>
    </p:spTree>
    <p:extLst>
      <p:ext uri="{BB962C8B-B14F-4D97-AF65-F5344CB8AC3E}">
        <p14:creationId xmlns:p14="http://schemas.microsoft.com/office/powerpoint/2010/main" val="3068884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790364-A11A-6041-B3FE-D8E8B4295E4C}"/>
              </a:ext>
            </a:extLst>
          </p:cNvPr>
          <p:cNvSpPr>
            <a:spLocks noGrp="1"/>
          </p:cNvSpPr>
          <p:nvPr>
            <p:ph type="title"/>
          </p:nvPr>
        </p:nvSpPr>
        <p:spPr/>
        <p:txBody>
          <a:bodyPr/>
          <a:lstStyle/>
          <a:p>
            <a:r>
              <a:rPr kumimoji="1" lang="zh-CN" altLang="en-US" dirty="0"/>
              <a:t>三篇文章</a:t>
            </a:r>
          </a:p>
        </p:txBody>
      </p:sp>
      <p:sp>
        <p:nvSpPr>
          <p:cNvPr id="3" name="内容占位符 2">
            <a:extLst>
              <a:ext uri="{FF2B5EF4-FFF2-40B4-BE49-F238E27FC236}">
                <a16:creationId xmlns:a16="http://schemas.microsoft.com/office/drawing/2014/main" id="{DFF6FB69-156F-494C-A55D-5A4693BD801D}"/>
              </a:ext>
            </a:extLst>
          </p:cNvPr>
          <p:cNvSpPr>
            <a:spLocks noGrp="1"/>
          </p:cNvSpPr>
          <p:nvPr>
            <p:ph idx="1"/>
          </p:nvPr>
        </p:nvSpPr>
        <p:spPr/>
        <p:txBody>
          <a:bodyPr>
            <a:normAutofit fontScale="92500"/>
          </a:bodyPr>
          <a:lstStyle/>
          <a:p>
            <a:r>
              <a:rPr lang="en" altLang="zh-CN" b="1" dirty="0"/>
              <a:t>Grounded Conversation Generation as Guided Traverses in Commonsense Knowledge Graphs</a:t>
            </a:r>
            <a:r>
              <a:rPr lang="zh-CN" altLang="en-US" b="1" dirty="0"/>
              <a:t>（</a:t>
            </a:r>
            <a:r>
              <a:rPr lang="en-US" altLang="zh-CN" b="1" dirty="0"/>
              <a:t>ACL2020</a:t>
            </a:r>
            <a:r>
              <a:rPr lang="zh-CN" altLang="en-US" b="1" dirty="0"/>
              <a:t>）（结合</a:t>
            </a:r>
            <a:r>
              <a:rPr lang="en-US" altLang="zh-CN" b="1" dirty="0" err="1"/>
              <a:t>conceptnet</a:t>
            </a:r>
            <a:r>
              <a:rPr lang="zh-CN" altLang="en-US" b="1" dirty="0"/>
              <a:t>）</a:t>
            </a:r>
            <a:endParaRPr lang="en-US" altLang="zh-CN" b="1" dirty="0"/>
          </a:p>
          <a:p>
            <a:endParaRPr kumimoji="1" lang="en-US" altLang="zh-CN" b="1" dirty="0"/>
          </a:p>
          <a:p>
            <a:r>
              <a:rPr lang="en" altLang="zh-CN" b="1" dirty="0"/>
              <a:t>Like hiking? You probably </a:t>
            </a:r>
            <a:r>
              <a:rPr lang="en" altLang="zh-CN" b="1" i="1" dirty="0"/>
              <a:t>enjoy nature</a:t>
            </a:r>
            <a:r>
              <a:rPr lang="en" altLang="zh-CN" b="1" dirty="0"/>
              <a:t>: Persona-grounded Dialog with Commonsense Expansions</a:t>
            </a:r>
            <a:r>
              <a:rPr lang="zh-CN" altLang="en-US" b="1" dirty="0"/>
              <a:t>（</a:t>
            </a:r>
            <a:r>
              <a:rPr lang="en-US" altLang="zh-CN" b="1" dirty="0"/>
              <a:t>EMNLP2020</a:t>
            </a:r>
            <a:r>
              <a:rPr lang="zh-CN" altLang="en-US" b="1" dirty="0"/>
              <a:t>）</a:t>
            </a:r>
            <a:r>
              <a:rPr lang="en" altLang="zh-CN" b="1" dirty="0"/>
              <a:t> </a:t>
            </a:r>
            <a:r>
              <a:rPr lang="zh-CN" altLang="en-US" b="1" dirty="0"/>
              <a:t>（结合</a:t>
            </a:r>
            <a:r>
              <a:rPr lang="en-US" altLang="zh-CN" b="1" dirty="0"/>
              <a:t>comet</a:t>
            </a:r>
            <a:r>
              <a:rPr lang="zh-CN" altLang="en-US" b="1" dirty="0"/>
              <a:t>）</a:t>
            </a:r>
            <a:endParaRPr kumimoji="1" lang="en-US" altLang="zh-CN" b="1" dirty="0"/>
          </a:p>
          <a:p>
            <a:endParaRPr kumimoji="1" lang="en-US" altLang="zh-CN" b="1" dirty="0"/>
          </a:p>
          <a:p>
            <a:r>
              <a:rPr lang="en-US" altLang="zh-CN" b="1" dirty="0"/>
              <a:t>CARE: Commonsense-Aware Emotional Response Generation with Latent Concepts </a:t>
            </a:r>
            <a:r>
              <a:rPr lang="zh-CN" altLang="en-US" b="1" dirty="0"/>
              <a:t>（</a:t>
            </a:r>
            <a:r>
              <a:rPr lang="en-US" altLang="zh-CN" b="1" dirty="0"/>
              <a:t> AAAI-2021 </a:t>
            </a:r>
            <a:r>
              <a:rPr lang="zh-CN" altLang="en-US" b="1" dirty="0"/>
              <a:t>）（结合</a:t>
            </a:r>
            <a:r>
              <a:rPr lang="en-US" altLang="zh-CN" b="1" dirty="0" err="1"/>
              <a:t>conceptnet+emotion</a:t>
            </a:r>
            <a:r>
              <a:rPr lang="zh-CN" altLang="en-US" b="1" dirty="0"/>
              <a:t>）</a:t>
            </a:r>
            <a:endParaRPr kumimoji="1" lang="en-US" altLang="zh-CN" b="1" dirty="0"/>
          </a:p>
          <a:p>
            <a:endParaRPr kumimoji="1" lang="zh-CN" altLang="en-US" b="1" dirty="0"/>
          </a:p>
          <a:p>
            <a:endParaRPr kumimoji="1" lang="zh-CN" altLang="en-US" dirty="0"/>
          </a:p>
        </p:txBody>
      </p:sp>
    </p:spTree>
    <p:extLst>
      <p:ext uri="{BB962C8B-B14F-4D97-AF65-F5344CB8AC3E}">
        <p14:creationId xmlns:p14="http://schemas.microsoft.com/office/powerpoint/2010/main" val="4024150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3">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1">
            <a:extLst>
              <a:ext uri="{FF2B5EF4-FFF2-40B4-BE49-F238E27FC236}">
                <a16:creationId xmlns:a16="http://schemas.microsoft.com/office/drawing/2014/main" id="{93C0F77F-34D3-9343-9789-0291AB1EB092}"/>
              </a:ext>
            </a:extLst>
          </p:cNvPr>
          <p:cNvSpPr txBox="1">
            <a:spLocks/>
          </p:cNvSpPr>
          <p:nvPr/>
        </p:nvSpPr>
        <p:spPr>
          <a:xfrm>
            <a:off x="594360" y="640263"/>
            <a:ext cx="3822192"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zh-CN" sz="2000" kern="1200" dirty="0">
                <a:solidFill>
                  <a:schemeClr val="bg1"/>
                </a:solidFill>
                <a:latin typeface="+mj-lt"/>
                <a:ea typeface="+mj-ea"/>
                <a:cs typeface="+mj-cs"/>
              </a:rPr>
              <a:t>Like hiking? You probably </a:t>
            </a:r>
            <a:r>
              <a:rPr lang="en-US" altLang="zh-CN" sz="2000" i="1" kern="1200" dirty="0">
                <a:solidFill>
                  <a:schemeClr val="bg1"/>
                </a:solidFill>
                <a:latin typeface="+mj-lt"/>
                <a:ea typeface="+mj-ea"/>
                <a:cs typeface="+mj-cs"/>
              </a:rPr>
              <a:t>enjoy nature</a:t>
            </a:r>
            <a:r>
              <a:rPr lang="en-US" altLang="zh-CN" sz="2000" kern="1200" dirty="0">
                <a:solidFill>
                  <a:schemeClr val="bg1"/>
                </a:solidFill>
                <a:latin typeface="+mj-lt"/>
                <a:ea typeface="+mj-ea"/>
                <a:cs typeface="+mj-cs"/>
              </a:rPr>
              <a:t>: Persona-grounded Dialog with Commonsense Expansions</a:t>
            </a:r>
            <a:r>
              <a:rPr lang="zh-CN" altLang="en-US" sz="2000" kern="1200" dirty="0">
                <a:solidFill>
                  <a:schemeClr val="bg1"/>
                </a:solidFill>
                <a:latin typeface="+mj-lt"/>
                <a:ea typeface="+mj-ea"/>
                <a:cs typeface="+mj-cs"/>
              </a:rPr>
              <a:t>（</a:t>
            </a:r>
            <a:r>
              <a:rPr lang="en-US" altLang="zh-CN" sz="2000" kern="1200" dirty="0">
                <a:solidFill>
                  <a:schemeClr val="bg1"/>
                </a:solidFill>
                <a:latin typeface="+mj-lt"/>
                <a:ea typeface="+mj-ea"/>
                <a:cs typeface="+mj-cs"/>
              </a:rPr>
              <a:t>EMNLP2020</a:t>
            </a:r>
            <a:r>
              <a:rPr lang="zh-CN" altLang="en-US" sz="2000" kern="1200" dirty="0">
                <a:solidFill>
                  <a:schemeClr val="bg1"/>
                </a:solidFill>
                <a:latin typeface="+mj-lt"/>
                <a:ea typeface="+mj-ea"/>
                <a:cs typeface="+mj-cs"/>
              </a:rPr>
              <a:t>）</a:t>
            </a:r>
            <a:r>
              <a:rPr lang="en-US" altLang="zh-CN" sz="2000" kern="1200" dirty="0">
                <a:solidFill>
                  <a:schemeClr val="bg1"/>
                </a:solidFill>
                <a:latin typeface="+mj-lt"/>
                <a:ea typeface="+mj-ea"/>
                <a:cs typeface="+mj-cs"/>
              </a:rPr>
              <a:t> </a:t>
            </a:r>
            <a:endParaRPr kumimoji="1" lang="en-US" altLang="zh-CN" sz="2000" kern="1200" dirty="0">
              <a:solidFill>
                <a:schemeClr val="bg1"/>
              </a:solidFill>
              <a:latin typeface="+mj-lt"/>
              <a:ea typeface="+mj-ea"/>
              <a:cs typeface="+mj-cs"/>
            </a:endParaRPr>
          </a:p>
        </p:txBody>
      </p:sp>
      <p:cxnSp>
        <p:nvCxnSpPr>
          <p:cNvPr id="16" name="Straight Connector 15">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A474BD0F-EF25-D542-8A89-11F6B5634B96}"/>
              </a:ext>
            </a:extLst>
          </p:cNvPr>
          <p:cNvSpPr>
            <a:spLocks noGrp="1"/>
          </p:cNvSpPr>
          <p:nvPr>
            <p:ph idx="1"/>
          </p:nvPr>
        </p:nvSpPr>
        <p:spPr>
          <a:xfrm>
            <a:off x="593610" y="2121763"/>
            <a:ext cx="3822192" cy="3773010"/>
          </a:xfrm>
        </p:spPr>
        <p:txBody>
          <a:bodyPr vert="horz" lIns="91440" tIns="45720" rIns="91440" bIns="45720" rtlCol="0">
            <a:normAutofit/>
          </a:bodyPr>
          <a:lstStyle/>
          <a:p>
            <a:r>
              <a:rPr kumimoji="1" lang="zh-CN" altLang="en-US" sz="2000" dirty="0">
                <a:solidFill>
                  <a:schemeClr val="bg1"/>
                </a:solidFill>
              </a:rPr>
              <a:t>将知识融合进模型：</a:t>
            </a:r>
            <a:endParaRPr kumimoji="1" lang="en-US" altLang="zh-CN" sz="2000" dirty="0">
              <a:solidFill>
                <a:schemeClr val="bg1"/>
              </a:solidFill>
            </a:endParaRPr>
          </a:p>
          <a:p>
            <a:pPr marL="457200" lvl="1"/>
            <a:r>
              <a:rPr kumimoji="1" lang="zh-CN" altLang="en-US" sz="2000" dirty="0">
                <a:solidFill>
                  <a:schemeClr val="bg1"/>
                </a:solidFill>
              </a:rPr>
              <a:t>问题：产生非常多的</a:t>
            </a:r>
            <a:r>
              <a:rPr lang="en-US" altLang="zh-CN" sz="2000" dirty="0">
                <a:solidFill>
                  <a:schemeClr val="bg1"/>
                </a:solidFill>
              </a:rPr>
              <a:t>Persona expansions</a:t>
            </a:r>
            <a:r>
              <a:rPr lang="zh-CN" altLang="en-US" sz="2000" dirty="0">
                <a:solidFill>
                  <a:schemeClr val="bg1"/>
                </a:solidFill>
              </a:rPr>
              <a:t>。全部一起输入给模型的话会导致可解释性差，即不知道究竟哪个</a:t>
            </a:r>
            <a:r>
              <a:rPr lang="en-US" altLang="zh-CN" sz="2000" dirty="0">
                <a:solidFill>
                  <a:schemeClr val="bg1"/>
                </a:solidFill>
              </a:rPr>
              <a:t>expansion</a:t>
            </a:r>
            <a:r>
              <a:rPr lang="zh-CN" altLang="en-US" sz="2000" dirty="0">
                <a:solidFill>
                  <a:schemeClr val="bg1"/>
                </a:solidFill>
              </a:rPr>
              <a:t>起了作用。</a:t>
            </a:r>
            <a:endParaRPr lang="en-US" altLang="zh-CN" sz="2000" dirty="0">
              <a:solidFill>
                <a:schemeClr val="bg1"/>
              </a:solidFill>
            </a:endParaRPr>
          </a:p>
          <a:p>
            <a:pPr marL="457200" lvl="1"/>
            <a:r>
              <a:rPr kumimoji="1" lang="zh-CN" altLang="en-US" sz="2000" dirty="0">
                <a:solidFill>
                  <a:schemeClr val="bg1"/>
                </a:solidFill>
              </a:rPr>
              <a:t>目的：</a:t>
            </a:r>
            <a:r>
              <a:rPr kumimoji="1" lang="en-US" altLang="zh-CN" sz="2000" dirty="0">
                <a:solidFill>
                  <a:schemeClr val="bg1"/>
                </a:solidFill>
              </a:rPr>
              <a:t>make a fine-grained choice of a persona sentence</a:t>
            </a:r>
            <a:r>
              <a:rPr kumimoji="1" lang="zh-CN" altLang="en-US" sz="2000" dirty="0">
                <a:solidFill>
                  <a:schemeClr val="bg1"/>
                </a:solidFill>
              </a:rPr>
              <a:t>。</a:t>
            </a:r>
            <a:endParaRPr kumimoji="1" lang="en-US" altLang="zh-CN" sz="2000" dirty="0">
              <a:solidFill>
                <a:schemeClr val="bg1"/>
              </a:solidFill>
            </a:endParaRPr>
          </a:p>
          <a:p>
            <a:pPr marL="457200" lvl="1"/>
            <a:r>
              <a:rPr kumimoji="1" lang="zh-CN" altLang="en-US" sz="2000" dirty="0">
                <a:solidFill>
                  <a:schemeClr val="bg1"/>
                </a:solidFill>
              </a:rPr>
              <a:t>做法：使用隐变量，根据历史对话来选择合适的</a:t>
            </a:r>
            <a:r>
              <a:rPr kumimoji="1" lang="en-US" altLang="zh-CN" sz="2000" dirty="0">
                <a:solidFill>
                  <a:schemeClr val="bg1"/>
                </a:solidFill>
              </a:rPr>
              <a:t>persona sentence</a:t>
            </a:r>
            <a:r>
              <a:rPr kumimoji="1" lang="zh-CN" altLang="en-US" sz="2000" dirty="0">
                <a:solidFill>
                  <a:schemeClr val="bg1"/>
                </a:solidFill>
              </a:rPr>
              <a:t>。</a:t>
            </a:r>
            <a:endParaRPr kumimoji="1" lang="en-US" altLang="zh-CN" sz="2000" dirty="0">
              <a:solidFill>
                <a:schemeClr val="bg1"/>
              </a:solidFill>
            </a:endParaRPr>
          </a:p>
        </p:txBody>
      </p:sp>
      <p:pic>
        <p:nvPicPr>
          <p:cNvPr id="5" name="图片 4" descr="图示&#10;&#10;描述已自动生成">
            <a:extLst>
              <a:ext uri="{FF2B5EF4-FFF2-40B4-BE49-F238E27FC236}">
                <a16:creationId xmlns:a16="http://schemas.microsoft.com/office/drawing/2014/main" id="{6F5136EB-0916-D145-B517-4FC571293F26}"/>
              </a:ext>
            </a:extLst>
          </p:cNvPr>
          <p:cNvPicPr>
            <a:picLocks noChangeAspect="1"/>
          </p:cNvPicPr>
          <p:nvPr/>
        </p:nvPicPr>
        <p:blipFill>
          <a:blip r:embed="rId3"/>
          <a:stretch>
            <a:fillRect/>
          </a:stretch>
        </p:blipFill>
        <p:spPr>
          <a:xfrm>
            <a:off x="4820663" y="303590"/>
            <a:ext cx="6797401" cy="5896743"/>
          </a:xfrm>
          <a:prstGeom prst="rect">
            <a:avLst/>
          </a:prstGeom>
        </p:spPr>
      </p:pic>
    </p:spTree>
    <p:extLst>
      <p:ext uri="{BB962C8B-B14F-4D97-AF65-F5344CB8AC3E}">
        <p14:creationId xmlns:p14="http://schemas.microsoft.com/office/powerpoint/2010/main" val="434205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73292B2-C491-0642-A6E0-B60D2BA3E5F5}"/>
              </a:ext>
            </a:extLst>
          </p:cNvPr>
          <p:cNvSpPr/>
          <p:nvPr/>
        </p:nvSpPr>
        <p:spPr>
          <a:xfrm>
            <a:off x="833438" y="234047"/>
            <a:ext cx="6096000" cy="646331"/>
          </a:xfrm>
          <a:prstGeom prst="rect">
            <a:avLst/>
          </a:prstGeom>
        </p:spPr>
        <p:txBody>
          <a:bodyPr>
            <a:spAutoFit/>
          </a:bodyPr>
          <a:lstStyle/>
          <a:p>
            <a:r>
              <a:rPr lang="en" altLang="zh-CN" dirty="0"/>
              <a:t>Like hiking? You probably </a:t>
            </a:r>
            <a:r>
              <a:rPr lang="en" altLang="zh-CN" i="1" dirty="0"/>
              <a:t>enjoy nature</a:t>
            </a:r>
            <a:r>
              <a:rPr lang="en" altLang="zh-CN" dirty="0"/>
              <a:t>: Persona-grounded Dialog with Commonsense Expansions</a:t>
            </a:r>
            <a:r>
              <a:rPr lang="zh-CN" altLang="en-US" dirty="0"/>
              <a:t>（</a:t>
            </a:r>
            <a:r>
              <a:rPr lang="en-US" altLang="zh-CN" dirty="0"/>
              <a:t>EMNLP2020</a:t>
            </a:r>
            <a:r>
              <a:rPr lang="zh-CN" altLang="en-US" dirty="0"/>
              <a:t>）</a:t>
            </a:r>
            <a:r>
              <a:rPr lang="en" altLang="zh-CN" dirty="0"/>
              <a:t> </a:t>
            </a:r>
            <a:endParaRPr lang="zh-CN" altLang="en-US" dirty="0"/>
          </a:p>
        </p:txBody>
      </p:sp>
      <p:sp>
        <p:nvSpPr>
          <p:cNvPr id="13" name="文本框 12">
            <a:extLst>
              <a:ext uri="{FF2B5EF4-FFF2-40B4-BE49-F238E27FC236}">
                <a16:creationId xmlns:a16="http://schemas.microsoft.com/office/drawing/2014/main" id="{7EB271F0-12C7-4543-966E-CF72D34E1C1E}"/>
              </a:ext>
            </a:extLst>
          </p:cNvPr>
          <p:cNvSpPr txBox="1"/>
          <p:nvPr/>
        </p:nvSpPr>
        <p:spPr>
          <a:xfrm>
            <a:off x="5915025" y="1231801"/>
            <a:ext cx="1424553" cy="369332"/>
          </a:xfrm>
          <a:prstGeom prst="rect">
            <a:avLst/>
          </a:prstGeom>
          <a:noFill/>
        </p:spPr>
        <p:txBody>
          <a:bodyPr wrap="square" rtlCol="0">
            <a:spAutoFit/>
          </a:bodyPr>
          <a:lstStyle/>
          <a:p>
            <a:r>
              <a:rPr kumimoji="1" lang="zh-CN" altLang="en-US" dirty="0"/>
              <a:t>先验部分：</a:t>
            </a:r>
          </a:p>
        </p:txBody>
      </p:sp>
      <p:grpSp>
        <p:nvGrpSpPr>
          <p:cNvPr id="19" name="组合 18">
            <a:extLst>
              <a:ext uri="{FF2B5EF4-FFF2-40B4-BE49-F238E27FC236}">
                <a16:creationId xmlns:a16="http://schemas.microsoft.com/office/drawing/2014/main" id="{E41AB487-3829-C649-9897-AA2BAFBFC50F}"/>
              </a:ext>
            </a:extLst>
          </p:cNvPr>
          <p:cNvGrpSpPr/>
          <p:nvPr/>
        </p:nvGrpSpPr>
        <p:grpSpPr>
          <a:xfrm>
            <a:off x="5240694" y="1646010"/>
            <a:ext cx="6951305" cy="1575725"/>
            <a:chOff x="1235630" y="4750382"/>
            <a:chExt cx="6948476" cy="1581798"/>
          </a:xfrm>
        </p:grpSpPr>
        <p:grpSp>
          <p:nvGrpSpPr>
            <p:cNvPr id="20" name="组合 19">
              <a:extLst>
                <a:ext uri="{FF2B5EF4-FFF2-40B4-BE49-F238E27FC236}">
                  <a16:creationId xmlns:a16="http://schemas.microsoft.com/office/drawing/2014/main" id="{88FD8683-3966-5C49-BB91-7B1D5ED14572}"/>
                </a:ext>
              </a:extLst>
            </p:cNvPr>
            <p:cNvGrpSpPr/>
            <p:nvPr/>
          </p:nvGrpSpPr>
          <p:grpSpPr>
            <a:xfrm>
              <a:off x="1342981" y="4750382"/>
              <a:ext cx="6003947" cy="354477"/>
              <a:chOff x="172242" y="5171591"/>
              <a:chExt cx="12261037" cy="723900"/>
            </a:xfrm>
          </p:grpSpPr>
          <p:pic>
            <p:nvPicPr>
              <p:cNvPr id="25" name="图片 24">
                <a:extLst>
                  <a:ext uri="{FF2B5EF4-FFF2-40B4-BE49-F238E27FC236}">
                    <a16:creationId xmlns:a16="http://schemas.microsoft.com/office/drawing/2014/main" id="{7F245182-0A5A-0946-98A2-32A18B778F8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314679" y="5171591"/>
                <a:ext cx="9118600" cy="698500"/>
              </a:xfrm>
              <a:prstGeom prst="rect">
                <a:avLst/>
              </a:prstGeom>
            </p:spPr>
          </p:pic>
          <p:pic>
            <p:nvPicPr>
              <p:cNvPr id="26" name="图片 25" descr="图片包含 文本&#10;&#10;描述已自动生成">
                <a:extLst>
                  <a:ext uri="{FF2B5EF4-FFF2-40B4-BE49-F238E27FC236}">
                    <a16:creationId xmlns:a16="http://schemas.microsoft.com/office/drawing/2014/main" id="{25E67B43-8858-9E46-96EB-93C0367E6F65}"/>
                  </a:ext>
                </a:extLst>
              </p:cNvPr>
              <p:cNvPicPr>
                <a:picLocks noChangeAspect="1"/>
              </p:cNvPicPr>
              <p:nvPr/>
            </p:nvPicPr>
            <p:blipFill rotWithShape="1">
              <a:blip r:embed="rId4">
                <a:clrChange>
                  <a:clrFrom>
                    <a:srgbClr val="FFFFFF"/>
                  </a:clrFrom>
                  <a:clrTo>
                    <a:srgbClr val="FFFFFF">
                      <a:alpha val="0"/>
                    </a:srgbClr>
                  </a:clrTo>
                </a:clrChange>
              </a:blip>
              <a:srcRect t="13197" r="2452" b="10624"/>
              <a:stretch/>
            </p:blipFill>
            <p:spPr>
              <a:xfrm>
                <a:off x="172242" y="5223946"/>
                <a:ext cx="2589213" cy="580472"/>
              </a:xfrm>
              <a:prstGeom prst="rect">
                <a:avLst/>
              </a:prstGeom>
            </p:spPr>
          </p:pic>
          <p:pic>
            <p:nvPicPr>
              <p:cNvPr id="27" name="图片 26" descr="图标&#10;&#10;描述已自动生成">
                <a:extLst>
                  <a:ext uri="{FF2B5EF4-FFF2-40B4-BE49-F238E27FC236}">
                    <a16:creationId xmlns:a16="http://schemas.microsoft.com/office/drawing/2014/main" id="{0DEFA824-C659-F04F-BB82-84261BA95E9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761455" y="5171591"/>
                <a:ext cx="711200" cy="723900"/>
              </a:xfrm>
              <a:prstGeom prst="rect">
                <a:avLst/>
              </a:prstGeom>
            </p:spPr>
          </p:pic>
        </p:grpSp>
        <p:sp>
          <p:nvSpPr>
            <p:cNvPr id="21" name="矩形 20">
              <a:extLst>
                <a:ext uri="{FF2B5EF4-FFF2-40B4-BE49-F238E27FC236}">
                  <a16:creationId xmlns:a16="http://schemas.microsoft.com/office/drawing/2014/main" id="{ABB3C538-D470-9744-876B-2E47B8CEEB97}"/>
                </a:ext>
              </a:extLst>
            </p:cNvPr>
            <p:cNvSpPr/>
            <p:nvPr/>
          </p:nvSpPr>
          <p:spPr>
            <a:xfrm>
              <a:off x="3129570" y="5358898"/>
              <a:ext cx="3969548" cy="369332"/>
            </a:xfrm>
            <a:prstGeom prst="rect">
              <a:avLst/>
            </a:prstGeom>
          </p:spPr>
          <p:txBody>
            <a:bodyPr wrap="none">
              <a:spAutoFit/>
            </a:bodyPr>
            <a:lstStyle/>
            <a:p>
              <a:r>
                <a:rPr lang="en" altLang="zh-CN" dirty="0">
                  <a:latin typeface="NimbusRomNo9L"/>
                </a:rPr>
                <a:t>global preference over the relation type </a:t>
              </a:r>
              <a:endParaRPr lang="en" altLang="zh-CN" dirty="0"/>
            </a:p>
          </p:txBody>
        </p:sp>
        <p:cxnSp>
          <p:nvCxnSpPr>
            <p:cNvPr id="22" name="直线箭头连接符 21">
              <a:extLst>
                <a:ext uri="{FF2B5EF4-FFF2-40B4-BE49-F238E27FC236}">
                  <a16:creationId xmlns:a16="http://schemas.microsoft.com/office/drawing/2014/main" id="{F505F593-D2B4-4048-A23F-8029EC381EB1}"/>
                </a:ext>
              </a:extLst>
            </p:cNvPr>
            <p:cNvCxnSpPr/>
            <p:nvPr/>
          </p:nvCxnSpPr>
          <p:spPr>
            <a:xfrm>
              <a:off x="5114344" y="5104859"/>
              <a:ext cx="0" cy="354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4096602B-146A-2647-BD94-32BE553CA031}"/>
                </a:ext>
              </a:extLst>
            </p:cNvPr>
            <p:cNvSpPr/>
            <p:nvPr/>
          </p:nvSpPr>
          <p:spPr>
            <a:xfrm>
              <a:off x="1235630" y="5962848"/>
              <a:ext cx="6948476" cy="369332"/>
            </a:xfrm>
            <a:prstGeom prst="rect">
              <a:avLst/>
            </a:prstGeom>
          </p:spPr>
          <p:txBody>
            <a:bodyPr wrap="square">
              <a:spAutoFit/>
            </a:bodyPr>
            <a:lstStyle/>
            <a:p>
              <a:r>
                <a:rPr lang="en" altLang="zh-CN" dirty="0">
                  <a:latin typeface="NimbusRomNo9L"/>
                </a:rPr>
                <a:t>real-valued score for history-specific preference over the expansion type </a:t>
              </a:r>
              <a:endParaRPr lang="en" altLang="zh-CN" dirty="0"/>
            </a:p>
          </p:txBody>
        </p:sp>
        <p:cxnSp>
          <p:nvCxnSpPr>
            <p:cNvPr id="24" name="直线箭头连接符 23">
              <a:extLst>
                <a:ext uri="{FF2B5EF4-FFF2-40B4-BE49-F238E27FC236}">
                  <a16:creationId xmlns:a16="http://schemas.microsoft.com/office/drawing/2014/main" id="{1940B07F-9B5F-564C-BBF2-AF2E7652B0BE}"/>
                </a:ext>
              </a:extLst>
            </p:cNvPr>
            <p:cNvCxnSpPr>
              <a:cxnSpLocks/>
            </p:cNvCxnSpPr>
            <p:nvPr/>
          </p:nvCxnSpPr>
          <p:spPr>
            <a:xfrm>
              <a:off x="6476193" y="5060263"/>
              <a:ext cx="0" cy="902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文本框 30">
            <a:extLst>
              <a:ext uri="{FF2B5EF4-FFF2-40B4-BE49-F238E27FC236}">
                <a16:creationId xmlns:a16="http://schemas.microsoft.com/office/drawing/2014/main" id="{2A16AB35-6C5C-5D43-99F7-40F1CBC42EB6}"/>
              </a:ext>
            </a:extLst>
          </p:cNvPr>
          <p:cNvSpPr txBox="1"/>
          <p:nvPr/>
        </p:nvSpPr>
        <p:spPr>
          <a:xfrm>
            <a:off x="5653768" y="3373026"/>
            <a:ext cx="4215947" cy="369332"/>
          </a:xfrm>
          <a:prstGeom prst="rect">
            <a:avLst/>
          </a:prstGeom>
          <a:noFill/>
        </p:spPr>
        <p:txBody>
          <a:bodyPr wrap="square" rtlCol="0">
            <a:spAutoFit/>
          </a:bodyPr>
          <a:lstStyle/>
          <a:p>
            <a:r>
              <a:rPr kumimoji="1" lang="zh-CN" altLang="en-US" dirty="0"/>
              <a:t>后验部分同理增加：</a:t>
            </a:r>
          </a:p>
        </p:txBody>
      </p:sp>
      <p:grpSp>
        <p:nvGrpSpPr>
          <p:cNvPr id="39" name="组合 38">
            <a:extLst>
              <a:ext uri="{FF2B5EF4-FFF2-40B4-BE49-F238E27FC236}">
                <a16:creationId xmlns:a16="http://schemas.microsoft.com/office/drawing/2014/main" id="{F244691F-E8F7-0C45-8584-5601FFE53EF3}"/>
              </a:ext>
            </a:extLst>
          </p:cNvPr>
          <p:cNvGrpSpPr/>
          <p:nvPr/>
        </p:nvGrpSpPr>
        <p:grpSpPr>
          <a:xfrm>
            <a:off x="191850" y="1416467"/>
            <a:ext cx="5461918" cy="4943832"/>
            <a:chOff x="658599" y="1416467"/>
            <a:chExt cx="5461918" cy="4943832"/>
          </a:xfrm>
        </p:grpSpPr>
        <p:pic>
          <p:nvPicPr>
            <p:cNvPr id="9" name="图片 8" descr="图示&#10;&#10;描述已自动生成">
              <a:extLst>
                <a:ext uri="{FF2B5EF4-FFF2-40B4-BE49-F238E27FC236}">
                  <a16:creationId xmlns:a16="http://schemas.microsoft.com/office/drawing/2014/main" id="{53F9B3B6-299F-5D4E-810C-1EF296FE7388}"/>
                </a:ext>
              </a:extLst>
            </p:cNvPr>
            <p:cNvPicPr>
              <a:picLocks noChangeAspect="1"/>
            </p:cNvPicPr>
            <p:nvPr/>
          </p:nvPicPr>
          <p:blipFill>
            <a:blip r:embed="rId6"/>
            <a:stretch>
              <a:fillRect/>
            </a:stretch>
          </p:blipFill>
          <p:spPr>
            <a:xfrm>
              <a:off x="658599" y="1687649"/>
              <a:ext cx="4841264" cy="4199795"/>
            </a:xfrm>
            <a:prstGeom prst="rect">
              <a:avLst/>
            </a:prstGeom>
          </p:spPr>
        </p:pic>
        <p:sp>
          <p:nvSpPr>
            <p:cNvPr id="10" name="圆角矩形 9">
              <a:extLst>
                <a:ext uri="{FF2B5EF4-FFF2-40B4-BE49-F238E27FC236}">
                  <a16:creationId xmlns:a16="http://schemas.microsoft.com/office/drawing/2014/main" id="{8D95D920-2752-7649-9D39-4837A28377AD}"/>
                </a:ext>
              </a:extLst>
            </p:cNvPr>
            <p:cNvSpPr/>
            <p:nvPr/>
          </p:nvSpPr>
          <p:spPr>
            <a:xfrm>
              <a:off x="2771775" y="1601133"/>
              <a:ext cx="2728088" cy="2585105"/>
            </a:xfrm>
            <a:prstGeom prst="roundRect">
              <a:avLst/>
            </a:prstGeom>
            <a:solidFill>
              <a:srgbClr val="E5C8EA">
                <a:alpha val="21961"/>
              </a:srgbClr>
            </a:solidFill>
            <a:ln>
              <a:solidFill>
                <a:srgbClr val="E5C8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12" name="曲线连接符 11">
              <a:extLst>
                <a:ext uri="{FF2B5EF4-FFF2-40B4-BE49-F238E27FC236}">
                  <a16:creationId xmlns:a16="http://schemas.microsoft.com/office/drawing/2014/main" id="{D503CDA5-28C6-4542-8B7D-193414A78BFE}"/>
                </a:ext>
              </a:extLst>
            </p:cNvPr>
            <p:cNvCxnSpPr>
              <a:cxnSpLocks/>
              <a:stCxn id="10" idx="3"/>
              <a:endCxn id="13" idx="1"/>
            </p:cNvCxnSpPr>
            <p:nvPr/>
          </p:nvCxnSpPr>
          <p:spPr>
            <a:xfrm flipV="1">
              <a:off x="5499863" y="1416467"/>
              <a:ext cx="415162" cy="1477219"/>
            </a:xfrm>
            <a:prstGeom prst="curvedConnector3">
              <a:avLst>
                <a:gd name="adj1" fmla="val 50000"/>
              </a:avLst>
            </a:prstGeom>
            <a:ln w="38100">
              <a:solidFill>
                <a:srgbClr val="E5C8EA"/>
              </a:solidFill>
              <a:tailEnd type="triangle"/>
            </a:ln>
          </p:spPr>
          <p:style>
            <a:lnRef idx="2">
              <a:schemeClr val="accent2"/>
            </a:lnRef>
            <a:fillRef idx="0">
              <a:schemeClr val="accent2"/>
            </a:fillRef>
            <a:effectRef idx="1">
              <a:schemeClr val="accent2"/>
            </a:effectRef>
            <a:fontRef idx="minor">
              <a:schemeClr val="tx1"/>
            </a:fontRef>
          </p:style>
        </p:cxnSp>
        <p:cxnSp>
          <p:nvCxnSpPr>
            <p:cNvPr id="28" name="曲线连接符 27">
              <a:extLst>
                <a:ext uri="{FF2B5EF4-FFF2-40B4-BE49-F238E27FC236}">
                  <a16:creationId xmlns:a16="http://schemas.microsoft.com/office/drawing/2014/main" id="{3521B565-409E-9749-80C7-9478A46D0C4B}"/>
                </a:ext>
              </a:extLst>
            </p:cNvPr>
            <p:cNvCxnSpPr>
              <a:cxnSpLocks/>
              <a:stCxn id="32" idx="3"/>
              <a:endCxn id="31" idx="1"/>
            </p:cNvCxnSpPr>
            <p:nvPr/>
          </p:nvCxnSpPr>
          <p:spPr>
            <a:xfrm flipV="1">
              <a:off x="5519608" y="3557692"/>
              <a:ext cx="600909" cy="1758835"/>
            </a:xfrm>
            <a:prstGeom prst="curvedConnector3">
              <a:avLst>
                <a:gd name="adj1" fmla="val 50000"/>
              </a:avLst>
            </a:prstGeom>
            <a:ln w="38100">
              <a:solidFill>
                <a:srgbClr val="E5C8EA"/>
              </a:solidFill>
              <a:tailEnd type="triangle"/>
            </a:ln>
          </p:spPr>
          <p:style>
            <a:lnRef idx="2">
              <a:schemeClr val="accent2"/>
            </a:lnRef>
            <a:fillRef idx="0">
              <a:schemeClr val="accent2"/>
            </a:fillRef>
            <a:effectRef idx="1">
              <a:schemeClr val="accent2"/>
            </a:effectRef>
            <a:fontRef idx="minor">
              <a:schemeClr val="tx1"/>
            </a:fontRef>
          </p:style>
        </p:cxnSp>
        <p:sp>
          <p:nvSpPr>
            <p:cNvPr id="32" name="圆角矩形 31">
              <a:extLst>
                <a:ext uri="{FF2B5EF4-FFF2-40B4-BE49-F238E27FC236}">
                  <a16:creationId xmlns:a16="http://schemas.microsoft.com/office/drawing/2014/main" id="{2EE61A3B-4104-5245-98C7-C1388712A597}"/>
                </a:ext>
              </a:extLst>
            </p:cNvPr>
            <p:cNvSpPr/>
            <p:nvPr/>
          </p:nvSpPr>
          <p:spPr>
            <a:xfrm>
              <a:off x="2791520" y="4272754"/>
              <a:ext cx="2728088" cy="2087545"/>
            </a:xfrm>
            <a:prstGeom prst="roundRect">
              <a:avLst/>
            </a:prstGeom>
            <a:solidFill>
              <a:srgbClr val="E5C8EA">
                <a:alpha val="21961"/>
              </a:srgbClr>
            </a:solidFill>
            <a:ln>
              <a:solidFill>
                <a:srgbClr val="E5C8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pic>
        <p:nvPicPr>
          <p:cNvPr id="45" name="图片 44" descr="文本&#10;&#10;低可信度描述已自动生成">
            <a:extLst>
              <a:ext uri="{FF2B5EF4-FFF2-40B4-BE49-F238E27FC236}">
                <a16:creationId xmlns:a16="http://schemas.microsoft.com/office/drawing/2014/main" id="{570D8AFF-680A-1849-A4CF-BAA69425E29F}"/>
              </a:ext>
            </a:extLst>
          </p:cNvPr>
          <p:cNvPicPr>
            <a:picLocks noChangeAspect="1"/>
          </p:cNvPicPr>
          <p:nvPr/>
        </p:nvPicPr>
        <p:blipFill rotWithShape="1">
          <a:blip r:embed="rId7"/>
          <a:srcRect b="21704"/>
          <a:stretch/>
        </p:blipFill>
        <p:spPr>
          <a:xfrm>
            <a:off x="7808781" y="3525978"/>
            <a:ext cx="1041400" cy="367914"/>
          </a:xfrm>
          <a:prstGeom prst="rect">
            <a:avLst/>
          </a:prstGeom>
        </p:spPr>
      </p:pic>
      <p:cxnSp>
        <p:nvCxnSpPr>
          <p:cNvPr id="46" name="曲线连接符 45">
            <a:extLst>
              <a:ext uri="{FF2B5EF4-FFF2-40B4-BE49-F238E27FC236}">
                <a16:creationId xmlns:a16="http://schemas.microsoft.com/office/drawing/2014/main" id="{0E3C9CBE-F4D5-234B-9B8B-A6F87465D29D}"/>
              </a:ext>
            </a:extLst>
          </p:cNvPr>
          <p:cNvCxnSpPr>
            <a:cxnSpLocks/>
            <a:stCxn id="32" idx="3"/>
            <a:endCxn id="49" idx="1"/>
          </p:cNvCxnSpPr>
          <p:nvPr/>
        </p:nvCxnSpPr>
        <p:spPr>
          <a:xfrm flipV="1">
            <a:off x="5052859" y="4437109"/>
            <a:ext cx="620654" cy="879418"/>
          </a:xfrm>
          <a:prstGeom prst="curvedConnector3">
            <a:avLst>
              <a:gd name="adj1" fmla="val 50000"/>
            </a:avLst>
          </a:prstGeom>
          <a:ln w="38100">
            <a:solidFill>
              <a:srgbClr val="E5C8EA"/>
            </a:solidFill>
            <a:tailEnd type="triangle"/>
          </a:ln>
        </p:spPr>
        <p:style>
          <a:lnRef idx="2">
            <a:schemeClr val="accent2"/>
          </a:lnRef>
          <a:fillRef idx="0">
            <a:schemeClr val="accent2"/>
          </a:fillRef>
          <a:effectRef idx="1">
            <a:schemeClr val="accent2"/>
          </a:effectRef>
          <a:fontRef idx="minor">
            <a:schemeClr val="tx1"/>
          </a:fontRef>
        </p:style>
      </p:cxnSp>
      <p:sp>
        <p:nvSpPr>
          <p:cNvPr id="49" name="文本框 48">
            <a:extLst>
              <a:ext uri="{FF2B5EF4-FFF2-40B4-BE49-F238E27FC236}">
                <a16:creationId xmlns:a16="http://schemas.microsoft.com/office/drawing/2014/main" id="{CC9CF80B-12D7-AE49-B4D0-3447BD3A4817}"/>
              </a:ext>
            </a:extLst>
          </p:cNvPr>
          <p:cNvSpPr txBox="1"/>
          <p:nvPr/>
        </p:nvSpPr>
        <p:spPr>
          <a:xfrm>
            <a:off x="5673513" y="3836944"/>
            <a:ext cx="5700712" cy="1200329"/>
          </a:xfrm>
          <a:prstGeom prst="rect">
            <a:avLst/>
          </a:prstGeom>
          <a:noFill/>
        </p:spPr>
        <p:txBody>
          <a:bodyPr wrap="square" rtlCol="0">
            <a:spAutoFit/>
          </a:bodyPr>
          <a:lstStyle/>
          <a:p>
            <a:r>
              <a:rPr kumimoji="1" lang="zh-CN" altLang="en-US" dirty="0"/>
              <a:t>生成模型：</a:t>
            </a:r>
            <a:r>
              <a:rPr lang="en" altLang="zh-CN" dirty="0"/>
              <a:t>GPT2</a:t>
            </a:r>
          </a:p>
          <a:p>
            <a:r>
              <a:rPr lang="en" altLang="zh-CN" dirty="0"/>
              <a:t>segment indicators—{Persona, Speaker1, Speaker2} </a:t>
            </a:r>
          </a:p>
          <a:p>
            <a:r>
              <a:rPr lang="en" altLang="zh-CN" dirty="0"/>
              <a:t> </a:t>
            </a:r>
          </a:p>
          <a:p>
            <a:endParaRPr kumimoji="1" lang="zh-CN" altLang="en-US" dirty="0"/>
          </a:p>
        </p:txBody>
      </p:sp>
      <p:sp>
        <p:nvSpPr>
          <p:cNvPr id="55" name="文本框 54">
            <a:extLst>
              <a:ext uri="{FF2B5EF4-FFF2-40B4-BE49-F238E27FC236}">
                <a16:creationId xmlns:a16="http://schemas.microsoft.com/office/drawing/2014/main" id="{8D512635-A99E-0747-9755-15264537EDD4}"/>
              </a:ext>
            </a:extLst>
          </p:cNvPr>
          <p:cNvSpPr txBox="1"/>
          <p:nvPr/>
        </p:nvSpPr>
        <p:spPr>
          <a:xfrm>
            <a:off x="5529777" y="4867077"/>
            <a:ext cx="4746875" cy="369332"/>
          </a:xfrm>
          <a:prstGeom prst="rect">
            <a:avLst/>
          </a:prstGeom>
          <a:noFill/>
        </p:spPr>
        <p:txBody>
          <a:bodyPr wrap="square" rtlCol="0">
            <a:spAutoFit/>
          </a:bodyPr>
          <a:lstStyle/>
          <a:p>
            <a:r>
              <a:rPr kumimoji="1" lang="en-US" altLang="zh-CN" dirty="0"/>
              <a:t>Ps:</a:t>
            </a:r>
            <a:r>
              <a:rPr kumimoji="1" lang="zh-CN" altLang="en-US" dirty="0"/>
              <a:t>强化学习、</a:t>
            </a:r>
            <a:r>
              <a:rPr lang="en" altLang="zh-CN" dirty="0"/>
              <a:t>KL </a:t>
            </a:r>
            <a:r>
              <a:rPr kumimoji="1" lang="zh-CN" altLang="en-US" dirty="0"/>
              <a:t>退火</a:t>
            </a:r>
          </a:p>
        </p:txBody>
      </p:sp>
    </p:spTree>
    <p:extLst>
      <p:ext uri="{BB962C8B-B14F-4D97-AF65-F5344CB8AC3E}">
        <p14:creationId xmlns:p14="http://schemas.microsoft.com/office/powerpoint/2010/main" val="2342467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1">
            <a:extLst>
              <a:ext uri="{FF2B5EF4-FFF2-40B4-BE49-F238E27FC236}">
                <a16:creationId xmlns:a16="http://schemas.microsoft.com/office/drawing/2014/main" id="{46A435F9-8C90-2446-B9C6-ADC1321F418B}"/>
              </a:ext>
            </a:extLst>
          </p:cNvPr>
          <p:cNvSpPr txBox="1">
            <a:spLocks/>
          </p:cNvSpPr>
          <p:nvPr/>
        </p:nvSpPr>
        <p:spPr>
          <a:xfrm>
            <a:off x="374428" y="1265670"/>
            <a:ext cx="2794730" cy="291873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zh-CN" altLang="en-US" sz="1800" kern="1200" dirty="0">
                <a:solidFill>
                  <a:schemeClr val="tx1"/>
                </a:solidFill>
                <a:latin typeface="+mj-lt"/>
                <a:ea typeface="+mj-ea"/>
                <a:cs typeface="+mj-cs"/>
              </a:rPr>
              <a:t>实验结果：自动评价指标</a:t>
            </a:r>
            <a:endParaRPr kumimoji="1" lang="en-US" altLang="zh-CN" sz="1800" kern="1200" dirty="0">
              <a:solidFill>
                <a:schemeClr val="tx1"/>
              </a:solidFill>
              <a:latin typeface="+mj-lt"/>
              <a:ea typeface="+mj-ea"/>
              <a:cs typeface="+mj-cs"/>
            </a:endParaRP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8" name="图片 7" descr="一些文字和图片的手机截图&#10;&#10;描述已自动生成">
            <a:extLst>
              <a:ext uri="{FF2B5EF4-FFF2-40B4-BE49-F238E27FC236}">
                <a16:creationId xmlns:a16="http://schemas.microsoft.com/office/drawing/2014/main" id="{BCA658FB-1BA6-F946-90E1-9F1B6EEAFECA}"/>
              </a:ext>
            </a:extLst>
          </p:cNvPr>
          <p:cNvPicPr>
            <a:picLocks noChangeAspect="1"/>
          </p:cNvPicPr>
          <p:nvPr/>
        </p:nvPicPr>
        <p:blipFill rotWithShape="1">
          <a:blip r:embed="rId3"/>
          <a:srcRect r="44707" b="41079"/>
          <a:stretch/>
        </p:blipFill>
        <p:spPr>
          <a:xfrm>
            <a:off x="3002843" y="0"/>
            <a:ext cx="8117967" cy="6314893"/>
          </a:xfrm>
          <a:prstGeom prst="rect">
            <a:avLst/>
          </a:prstGeom>
        </p:spPr>
      </p:pic>
    </p:spTree>
    <p:extLst>
      <p:ext uri="{BB962C8B-B14F-4D97-AF65-F5344CB8AC3E}">
        <p14:creationId xmlns:p14="http://schemas.microsoft.com/office/powerpoint/2010/main" val="2717766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1B664-AD1C-3E40-B4B4-0E3289A931FC}"/>
              </a:ext>
            </a:extLst>
          </p:cNvPr>
          <p:cNvSpPr>
            <a:spLocks noGrp="1"/>
          </p:cNvSpPr>
          <p:nvPr>
            <p:ph type="title"/>
          </p:nvPr>
        </p:nvSpPr>
        <p:spPr>
          <a:xfrm>
            <a:off x="9689592" y="5886450"/>
            <a:ext cx="10515600" cy="1325563"/>
          </a:xfrm>
        </p:spPr>
        <p:txBody>
          <a:bodyPr/>
          <a:lstStyle/>
          <a:p>
            <a:r>
              <a:rPr kumimoji="1" lang="zh-CN" altLang="en-US" dirty="0"/>
              <a:t>人工评价</a:t>
            </a:r>
          </a:p>
        </p:txBody>
      </p:sp>
      <p:pic>
        <p:nvPicPr>
          <p:cNvPr id="6" name="内容占位符 5" descr="文本&#10;&#10;描述已自动生成">
            <a:extLst>
              <a:ext uri="{FF2B5EF4-FFF2-40B4-BE49-F238E27FC236}">
                <a16:creationId xmlns:a16="http://schemas.microsoft.com/office/drawing/2014/main" id="{64DB89EB-C2F6-D846-ABE8-871AC2165C15}"/>
              </a:ext>
            </a:extLst>
          </p:cNvPr>
          <p:cNvPicPr>
            <a:picLocks noGrp="1" noChangeAspect="1"/>
          </p:cNvPicPr>
          <p:nvPr>
            <p:ph idx="1"/>
          </p:nvPr>
        </p:nvPicPr>
        <p:blipFill rotWithShape="1">
          <a:blip r:embed="rId3"/>
          <a:srcRect b="56512"/>
          <a:stretch/>
        </p:blipFill>
        <p:spPr>
          <a:xfrm>
            <a:off x="6096000" y="3429000"/>
            <a:ext cx="5190519" cy="2457450"/>
          </a:xfrm>
        </p:spPr>
      </p:pic>
      <p:pic>
        <p:nvPicPr>
          <p:cNvPr id="4" name="图片 3" descr="一些文字和图片的手机截图&#10;&#10;描述已自动生成">
            <a:extLst>
              <a:ext uri="{FF2B5EF4-FFF2-40B4-BE49-F238E27FC236}">
                <a16:creationId xmlns:a16="http://schemas.microsoft.com/office/drawing/2014/main" id="{79C50B51-649D-8D44-9797-95BBC0D57008}"/>
              </a:ext>
            </a:extLst>
          </p:cNvPr>
          <p:cNvPicPr>
            <a:picLocks noChangeAspect="1"/>
          </p:cNvPicPr>
          <p:nvPr/>
        </p:nvPicPr>
        <p:blipFill rotWithShape="1">
          <a:blip r:embed="rId4"/>
          <a:srcRect t="60195"/>
          <a:stretch/>
        </p:blipFill>
        <p:spPr>
          <a:xfrm>
            <a:off x="627138" y="93265"/>
            <a:ext cx="10937724" cy="3178242"/>
          </a:xfrm>
          <a:prstGeom prst="rect">
            <a:avLst/>
          </a:prstGeom>
        </p:spPr>
      </p:pic>
      <p:pic>
        <p:nvPicPr>
          <p:cNvPr id="10" name="图片 9" descr="文本&#10;&#10;描述已自动生成">
            <a:extLst>
              <a:ext uri="{FF2B5EF4-FFF2-40B4-BE49-F238E27FC236}">
                <a16:creationId xmlns:a16="http://schemas.microsoft.com/office/drawing/2014/main" id="{02FD2DA0-CB1C-8B4E-A186-6D5DF75D9D46}"/>
              </a:ext>
            </a:extLst>
          </p:cNvPr>
          <p:cNvPicPr>
            <a:picLocks noChangeAspect="1"/>
          </p:cNvPicPr>
          <p:nvPr/>
        </p:nvPicPr>
        <p:blipFill>
          <a:blip r:embed="rId5"/>
          <a:stretch>
            <a:fillRect/>
          </a:stretch>
        </p:blipFill>
        <p:spPr>
          <a:xfrm>
            <a:off x="1471612" y="3219230"/>
            <a:ext cx="4082444" cy="3545505"/>
          </a:xfrm>
          <a:prstGeom prst="rect">
            <a:avLst/>
          </a:prstGeom>
        </p:spPr>
      </p:pic>
    </p:spTree>
    <p:extLst>
      <p:ext uri="{BB962C8B-B14F-4D97-AF65-F5344CB8AC3E}">
        <p14:creationId xmlns:p14="http://schemas.microsoft.com/office/powerpoint/2010/main" val="222120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表格&#10;&#10;描述已自动生成">
            <a:extLst>
              <a:ext uri="{FF2B5EF4-FFF2-40B4-BE49-F238E27FC236}">
                <a16:creationId xmlns:a16="http://schemas.microsoft.com/office/drawing/2014/main" id="{C835B9DC-9971-F845-B2B0-43A67567E4C8}"/>
              </a:ext>
            </a:extLst>
          </p:cNvPr>
          <p:cNvPicPr>
            <a:picLocks noChangeAspect="1"/>
          </p:cNvPicPr>
          <p:nvPr/>
        </p:nvPicPr>
        <p:blipFill>
          <a:blip r:embed="rId3"/>
          <a:stretch>
            <a:fillRect/>
          </a:stretch>
        </p:blipFill>
        <p:spPr>
          <a:xfrm>
            <a:off x="4279549" y="821591"/>
            <a:ext cx="7100222" cy="6178325"/>
          </a:xfrm>
          <a:prstGeom prst="rect">
            <a:avLst/>
          </a:prstGeom>
        </p:spPr>
      </p:pic>
      <p:sp>
        <p:nvSpPr>
          <p:cNvPr id="5" name="标题 1">
            <a:extLst>
              <a:ext uri="{FF2B5EF4-FFF2-40B4-BE49-F238E27FC236}">
                <a16:creationId xmlns:a16="http://schemas.microsoft.com/office/drawing/2014/main" id="{15B93597-A608-484A-A4AC-EE48E83C382D}"/>
              </a:ext>
            </a:extLst>
          </p:cNvPr>
          <p:cNvSpPr txBox="1">
            <a:spLocks/>
          </p:cNvSpPr>
          <p:nvPr/>
        </p:nvSpPr>
        <p:spPr>
          <a:xfrm>
            <a:off x="545988" y="185281"/>
            <a:ext cx="10484072" cy="8727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altLang="zh-CN" sz="2000" dirty="0"/>
              <a:t>Next we want to investigate the extent of COMPAC’s ability to ground the response generation with a fine-grained persona choice as a probing experiment. </a:t>
            </a:r>
            <a:endParaRPr lang="en" altLang="zh-CN" sz="800" dirty="0"/>
          </a:p>
        </p:txBody>
      </p:sp>
      <p:sp>
        <p:nvSpPr>
          <p:cNvPr id="2" name="文本框 1">
            <a:extLst>
              <a:ext uri="{FF2B5EF4-FFF2-40B4-BE49-F238E27FC236}">
                <a16:creationId xmlns:a16="http://schemas.microsoft.com/office/drawing/2014/main" id="{6E30D905-EDBC-BC46-8E65-36C18DF60A7B}"/>
              </a:ext>
            </a:extLst>
          </p:cNvPr>
          <p:cNvSpPr txBox="1"/>
          <p:nvPr/>
        </p:nvSpPr>
        <p:spPr>
          <a:xfrm>
            <a:off x="528639" y="1585913"/>
            <a:ext cx="3200400" cy="2031325"/>
          </a:xfrm>
          <a:prstGeom prst="rect">
            <a:avLst/>
          </a:prstGeom>
          <a:noFill/>
        </p:spPr>
        <p:txBody>
          <a:bodyPr wrap="square" rtlCol="0">
            <a:spAutoFit/>
          </a:bodyPr>
          <a:lstStyle/>
          <a:p>
            <a:r>
              <a:rPr kumimoji="1" lang="zh-CN" altLang="en-US" dirty="0"/>
              <a:t>对</a:t>
            </a:r>
            <a:r>
              <a:rPr lang="en-US" altLang="zh-CN" dirty="0"/>
              <a:t>DNLI</a:t>
            </a:r>
            <a:r>
              <a:rPr lang="zh-CN" altLang="zh-CN" dirty="0"/>
              <a:t> </a:t>
            </a:r>
            <a:r>
              <a:rPr lang="zh-CN" altLang="en-US" dirty="0"/>
              <a:t>数据集进行了处理，选出包含</a:t>
            </a:r>
            <a:r>
              <a:rPr lang="en" altLang="zh-CN" i="1" dirty="0"/>
              <a:t>entailment </a:t>
            </a:r>
            <a:r>
              <a:rPr lang="en" altLang="zh-CN" dirty="0"/>
              <a:t>relation </a:t>
            </a:r>
          </a:p>
          <a:p>
            <a:r>
              <a:rPr kumimoji="1" lang="zh-CN" altLang="en-US" dirty="0"/>
              <a:t>的</a:t>
            </a:r>
            <a:r>
              <a:rPr lang="en" altLang="zh-CN" dirty="0"/>
              <a:t>persona-utterance pairs </a:t>
            </a:r>
            <a:r>
              <a:rPr kumimoji="1" lang="zh-CN" altLang="en-US" dirty="0"/>
              <a:t>来进行实验。</a:t>
            </a:r>
            <a:endParaRPr kumimoji="1" lang="en-US" altLang="zh-CN" dirty="0"/>
          </a:p>
          <a:p>
            <a:endParaRPr kumimoji="1" lang="en-US" altLang="zh-CN" dirty="0"/>
          </a:p>
          <a:p>
            <a:r>
              <a:rPr kumimoji="1" lang="zh-CN" altLang="en-US" dirty="0"/>
              <a:t>想看扩展出来的句子到底好不好。</a:t>
            </a:r>
            <a:endParaRPr lang="en" altLang="zh-CN" dirty="0"/>
          </a:p>
        </p:txBody>
      </p:sp>
      <p:sp>
        <p:nvSpPr>
          <p:cNvPr id="3" name="文本框 2">
            <a:extLst>
              <a:ext uri="{FF2B5EF4-FFF2-40B4-BE49-F238E27FC236}">
                <a16:creationId xmlns:a16="http://schemas.microsoft.com/office/drawing/2014/main" id="{B20F9775-A40D-0741-B3C0-4BEA8EB12E3E}"/>
              </a:ext>
            </a:extLst>
          </p:cNvPr>
          <p:cNvSpPr txBox="1"/>
          <p:nvPr/>
        </p:nvSpPr>
        <p:spPr>
          <a:xfrm>
            <a:off x="714375" y="3929063"/>
            <a:ext cx="2300288" cy="1477328"/>
          </a:xfrm>
          <a:prstGeom prst="rect">
            <a:avLst/>
          </a:prstGeom>
          <a:noFill/>
        </p:spPr>
        <p:txBody>
          <a:bodyPr wrap="square" rtlCol="0">
            <a:spAutoFit/>
          </a:bodyPr>
          <a:lstStyle/>
          <a:p>
            <a:r>
              <a:rPr kumimoji="1" lang="en-US" altLang="zh-CN" dirty="0"/>
              <a:t>Human:</a:t>
            </a:r>
            <a:r>
              <a:rPr lang="en" altLang="zh-CN" i="1" dirty="0"/>
              <a:t> Is this knowledge relevant to the given dialog history? </a:t>
            </a:r>
            <a:endParaRPr lang="en" altLang="zh-CN" dirty="0"/>
          </a:p>
          <a:p>
            <a:endParaRPr kumimoji="1" lang="zh-CN" altLang="en-US" dirty="0"/>
          </a:p>
        </p:txBody>
      </p:sp>
    </p:spTree>
    <p:extLst>
      <p:ext uri="{BB962C8B-B14F-4D97-AF65-F5344CB8AC3E}">
        <p14:creationId xmlns:p14="http://schemas.microsoft.com/office/powerpoint/2010/main" val="2642691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表格&#10;&#10;描述已自动生成">
            <a:extLst>
              <a:ext uri="{FF2B5EF4-FFF2-40B4-BE49-F238E27FC236}">
                <a16:creationId xmlns:a16="http://schemas.microsoft.com/office/drawing/2014/main" id="{68B9F53D-E80C-F144-956D-59A16A4EA5F2}"/>
              </a:ext>
            </a:extLst>
          </p:cNvPr>
          <p:cNvPicPr>
            <a:picLocks noChangeAspect="1"/>
          </p:cNvPicPr>
          <p:nvPr/>
        </p:nvPicPr>
        <p:blipFill>
          <a:blip r:embed="rId3"/>
          <a:stretch>
            <a:fillRect/>
          </a:stretch>
        </p:blipFill>
        <p:spPr>
          <a:xfrm>
            <a:off x="603250" y="833224"/>
            <a:ext cx="10985500" cy="5092700"/>
          </a:xfrm>
          <a:prstGeom prst="rect">
            <a:avLst/>
          </a:prstGeom>
        </p:spPr>
      </p:pic>
      <p:sp>
        <p:nvSpPr>
          <p:cNvPr id="5" name="标题 1">
            <a:extLst>
              <a:ext uri="{FF2B5EF4-FFF2-40B4-BE49-F238E27FC236}">
                <a16:creationId xmlns:a16="http://schemas.microsoft.com/office/drawing/2014/main" id="{7645184F-093D-9A4E-B040-7AF379C14A2C}"/>
              </a:ext>
            </a:extLst>
          </p:cNvPr>
          <p:cNvSpPr txBox="1">
            <a:spLocks/>
          </p:cNvSpPr>
          <p:nvPr/>
        </p:nvSpPr>
        <p:spPr>
          <a:xfrm>
            <a:off x="1104678" y="-39563"/>
            <a:ext cx="10484072" cy="8727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zh-CN" altLang="en-US" sz="1800" kern="1200" dirty="0">
                <a:solidFill>
                  <a:schemeClr val="tx1"/>
                </a:solidFill>
                <a:latin typeface="+mj-lt"/>
                <a:ea typeface="+mj-ea"/>
                <a:cs typeface="+mj-cs"/>
              </a:rPr>
              <a:t>实验结果：都是说明最终生成的句子与给定的</a:t>
            </a:r>
            <a:r>
              <a:rPr lang="en-US" altLang="zh-CN" sz="1800" kern="1200" dirty="0">
                <a:solidFill>
                  <a:schemeClr val="tx1"/>
                </a:solidFill>
                <a:latin typeface="+mj-lt"/>
                <a:ea typeface="+mj-ea"/>
                <a:cs typeface="+mj-cs"/>
              </a:rPr>
              <a:t>persona</a:t>
            </a:r>
            <a:r>
              <a:rPr lang="zh-CN" altLang="en-US" sz="1800" kern="1200" dirty="0">
                <a:solidFill>
                  <a:schemeClr val="tx1"/>
                </a:solidFill>
                <a:latin typeface="+mj-lt"/>
                <a:ea typeface="+mj-ea"/>
                <a:cs typeface="+mj-cs"/>
              </a:rPr>
              <a:t>高度相关</a:t>
            </a:r>
            <a:endParaRPr kumimoji="1" lang="en-US" altLang="zh-CN" sz="1800" kern="1200" dirty="0">
              <a:solidFill>
                <a:schemeClr val="tx1"/>
              </a:solidFill>
              <a:latin typeface="+mj-lt"/>
              <a:ea typeface="+mj-ea"/>
              <a:cs typeface="+mj-cs"/>
            </a:endParaRPr>
          </a:p>
        </p:txBody>
      </p:sp>
      <p:sp>
        <p:nvSpPr>
          <p:cNvPr id="2" name="文本框 1">
            <a:extLst>
              <a:ext uri="{FF2B5EF4-FFF2-40B4-BE49-F238E27FC236}">
                <a16:creationId xmlns:a16="http://schemas.microsoft.com/office/drawing/2014/main" id="{5791A4DD-8486-8843-9F82-56D3F9C9C246}"/>
              </a:ext>
            </a:extLst>
          </p:cNvPr>
          <p:cNvSpPr txBox="1"/>
          <p:nvPr/>
        </p:nvSpPr>
        <p:spPr>
          <a:xfrm>
            <a:off x="376127" y="5654913"/>
            <a:ext cx="5143500" cy="646331"/>
          </a:xfrm>
          <a:prstGeom prst="rect">
            <a:avLst/>
          </a:prstGeom>
          <a:noFill/>
        </p:spPr>
        <p:txBody>
          <a:bodyPr wrap="square" rtlCol="0">
            <a:spAutoFit/>
          </a:bodyPr>
          <a:lstStyle/>
          <a:p>
            <a:r>
              <a:rPr kumimoji="1" lang="zh-CN" altLang="en-US" dirty="0"/>
              <a:t>探究最终生成的句子与给予的</a:t>
            </a:r>
            <a:r>
              <a:rPr kumimoji="1" lang="en-US" altLang="zh-CN" dirty="0"/>
              <a:t>persona</a:t>
            </a:r>
            <a:r>
              <a:rPr kumimoji="1" lang="zh-CN" altLang="en-US" dirty="0"/>
              <a:t>句子之前的相关度</a:t>
            </a:r>
            <a:r>
              <a:rPr kumimoji="1" lang="en-US" altLang="zh-CN" dirty="0"/>
              <a:t>(overlap)</a:t>
            </a:r>
            <a:endParaRPr kumimoji="1" lang="zh-CN" altLang="en-US" dirty="0"/>
          </a:p>
        </p:txBody>
      </p:sp>
      <p:sp>
        <p:nvSpPr>
          <p:cNvPr id="3" name="文本框 2">
            <a:extLst>
              <a:ext uri="{FF2B5EF4-FFF2-40B4-BE49-F238E27FC236}">
                <a16:creationId xmlns:a16="http://schemas.microsoft.com/office/drawing/2014/main" id="{DA654341-6E70-994D-9677-869E1FFE551C}"/>
              </a:ext>
            </a:extLst>
          </p:cNvPr>
          <p:cNvSpPr txBox="1"/>
          <p:nvPr/>
        </p:nvSpPr>
        <p:spPr>
          <a:xfrm>
            <a:off x="7158037" y="5608746"/>
            <a:ext cx="4329113" cy="923330"/>
          </a:xfrm>
          <a:prstGeom prst="rect">
            <a:avLst/>
          </a:prstGeom>
          <a:noFill/>
        </p:spPr>
        <p:txBody>
          <a:bodyPr wrap="square" rtlCol="0">
            <a:spAutoFit/>
          </a:bodyPr>
          <a:lstStyle/>
          <a:p>
            <a:r>
              <a:rPr kumimoji="1" lang="zh-CN" altLang="en-US" dirty="0"/>
              <a:t>对</a:t>
            </a:r>
            <a:r>
              <a:rPr kumimoji="1" lang="en-US" altLang="zh-CN" dirty="0"/>
              <a:t>persona</a:t>
            </a:r>
            <a:r>
              <a:rPr kumimoji="1" lang="zh-CN" altLang="en-US" dirty="0"/>
              <a:t> </a:t>
            </a:r>
            <a:r>
              <a:rPr kumimoji="1" lang="en-US" altLang="zh-CN" dirty="0"/>
              <a:t>sentence</a:t>
            </a:r>
            <a:r>
              <a:rPr kumimoji="1" lang="zh-CN" altLang="en-US" dirty="0"/>
              <a:t>进行改动，使用</a:t>
            </a:r>
            <a:r>
              <a:rPr kumimoji="1" lang="en-US" altLang="zh-CN" dirty="0" err="1"/>
              <a:t>bert</a:t>
            </a:r>
            <a:r>
              <a:rPr kumimoji="1" lang="zh-CN" altLang="en-US" dirty="0"/>
              <a:t>作为指标，最终生成的句子与改动后的</a:t>
            </a:r>
            <a:r>
              <a:rPr kumimoji="1" lang="en-US" altLang="zh-CN" dirty="0"/>
              <a:t>persona</a:t>
            </a:r>
            <a:r>
              <a:rPr kumimoji="1" lang="zh-CN" altLang="en-US" dirty="0"/>
              <a:t>更为相关</a:t>
            </a:r>
          </a:p>
        </p:txBody>
      </p:sp>
    </p:spTree>
    <p:extLst>
      <p:ext uri="{BB962C8B-B14F-4D97-AF65-F5344CB8AC3E}">
        <p14:creationId xmlns:p14="http://schemas.microsoft.com/office/powerpoint/2010/main" val="3767702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9E3A42-DBF2-164F-8C79-BFF5AFFBCFA8}"/>
              </a:ext>
            </a:extLst>
          </p:cNvPr>
          <p:cNvSpPr>
            <a:spLocks noGrp="1"/>
          </p:cNvSpPr>
          <p:nvPr>
            <p:ph type="title"/>
          </p:nvPr>
        </p:nvSpPr>
        <p:spPr>
          <a:xfrm>
            <a:off x="-176212" y="4375765"/>
            <a:ext cx="10515600" cy="1325563"/>
          </a:xfrm>
        </p:spPr>
        <p:txBody>
          <a:bodyPr/>
          <a:lstStyle/>
          <a:p>
            <a:r>
              <a:rPr lang="en-US" altLang="zh-CN" dirty="0"/>
              <a:t>E</a:t>
            </a:r>
            <a:r>
              <a:rPr lang="en" altLang="zh-CN" dirty="0" err="1"/>
              <a:t>xamples</a:t>
            </a:r>
            <a:r>
              <a:rPr lang="en" altLang="zh-CN" dirty="0"/>
              <a:t> </a:t>
            </a:r>
            <a:br>
              <a:rPr lang="en" altLang="zh-CN" dirty="0"/>
            </a:br>
            <a:endParaRPr kumimoji="1" lang="zh-CN" altLang="en-US" dirty="0"/>
          </a:p>
        </p:txBody>
      </p:sp>
      <p:pic>
        <p:nvPicPr>
          <p:cNvPr id="6" name="图片 5" descr="表格&#10;&#10;描述已自动生成">
            <a:extLst>
              <a:ext uri="{FF2B5EF4-FFF2-40B4-BE49-F238E27FC236}">
                <a16:creationId xmlns:a16="http://schemas.microsoft.com/office/drawing/2014/main" id="{5463DCD6-2BC9-6445-B366-CDB0A2FC218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503006" y="3571875"/>
            <a:ext cx="3957012" cy="4169184"/>
          </a:xfrm>
          <a:prstGeom prst="rect">
            <a:avLst/>
          </a:prstGeom>
        </p:spPr>
      </p:pic>
      <p:sp>
        <p:nvSpPr>
          <p:cNvPr id="11" name="文本框 10">
            <a:extLst>
              <a:ext uri="{FF2B5EF4-FFF2-40B4-BE49-F238E27FC236}">
                <a16:creationId xmlns:a16="http://schemas.microsoft.com/office/drawing/2014/main" id="{FDF9D3F7-4BBA-ED48-A5D5-281B5E8463D3}"/>
              </a:ext>
            </a:extLst>
          </p:cNvPr>
          <p:cNvSpPr txBox="1"/>
          <p:nvPr/>
        </p:nvSpPr>
        <p:spPr>
          <a:xfrm>
            <a:off x="7793518" y="4966658"/>
            <a:ext cx="1895476" cy="646331"/>
          </a:xfrm>
          <a:prstGeom prst="rect">
            <a:avLst/>
          </a:prstGeom>
          <a:noFill/>
        </p:spPr>
        <p:txBody>
          <a:bodyPr wrap="square" rtlCol="0">
            <a:spAutoFit/>
          </a:bodyPr>
          <a:lstStyle/>
          <a:p>
            <a:r>
              <a:rPr kumimoji="1" lang="zh-CN" altLang="en-US" dirty="0"/>
              <a:t>其他模型不如</a:t>
            </a:r>
            <a:r>
              <a:rPr kumimoji="1" lang="en-US" altLang="zh-CN" dirty="0" err="1"/>
              <a:t>compac</a:t>
            </a:r>
            <a:r>
              <a:rPr kumimoji="1" lang="zh-CN" altLang="en-US" dirty="0"/>
              <a:t>会推理</a:t>
            </a:r>
          </a:p>
        </p:txBody>
      </p:sp>
      <p:pic>
        <p:nvPicPr>
          <p:cNvPr id="13" name="图片 12" descr="表格&#10;&#10;描述已自动生成">
            <a:extLst>
              <a:ext uri="{FF2B5EF4-FFF2-40B4-BE49-F238E27FC236}">
                <a16:creationId xmlns:a16="http://schemas.microsoft.com/office/drawing/2014/main" id="{511467C1-DF44-4545-BAE2-59052AF2FD1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1168" y="-377735"/>
            <a:ext cx="9805361" cy="4361476"/>
          </a:xfrm>
          <a:prstGeom prst="rect">
            <a:avLst/>
          </a:prstGeom>
        </p:spPr>
      </p:pic>
      <p:sp>
        <p:nvSpPr>
          <p:cNvPr id="14" name="文本框 13">
            <a:extLst>
              <a:ext uri="{FF2B5EF4-FFF2-40B4-BE49-F238E27FC236}">
                <a16:creationId xmlns:a16="http://schemas.microsoft.com/office/drawing/2014/main" id="{1E3B691E-6E0A-D040-8F07-D8B52AE846BD}"/>
              </a:ext>
            </a:extLst>
          </p:cNvPr>
          <p:cNvSpPr txBox="1"/>
          <p:nvPr/>
        </p:nvSpPr>
        <p:spPr>
          <a:xfrm>
            <a:off x="9232778" y="500063"/>
            <a:ext cx="2640136" cy="1754326"/>
          </a:xfrm>
          <a:prstGeom prst="rect">
            <a:avLst/>
          </a:prstGeom>
          <a:noFill/>
        </p:spPr>
        <p:txBody>
          <a:bodyPr wrap="square" rtlCol="0">
            <a:spAutoFit/>
          </a:bodyPr>
          <a:lstStyle/>
          <a:p>
            <a:r>
              <a:rPr kumimoji="1" lang="zh-CN" altLang="en-US" dirty="0"/>
              <a:t>这个例子说明，当选不中人物描述时，产生的回复最为无聊，选中人物描述或者扩展时，可以让生成的回复信息内容更为丰富一点。</a:t>
            </a:r>
          </a:p>
        </p:txBody>
      </p:sp>
    </p:spTree>
    <p:extLst>
      <p:ext uri="{BB962C8B-B14F-4D97-AF65-F5344CB8AC3E}">
        <p14:creationId xmlns:p14="http://schemas.microsoft.com/office/powerpoint/2010/main" val="3718496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标题 1">
            <a:extLst>
              <a:ext uri="{FF2B5EF4-FFF2-40B4-BE49-F238E27FC236}">
                <a16:creationId xmlns:a16="http://schemas.microsoft.com/office/drawing/2014/main" id="{8B3C7C91-20F4-C743-8238-478CC41C96DC}"/>
              </a:ext>
            </a:extLst>
          </p:cNvPr>
          <p:cNvSpPr>
            <a:spLocks noGrp="1"/>
          </p:cNvSpPr>
          <p:nvPr>
            <p:ph type="title"/>
          </p:nvPr>
        </p:nvSpPr>
        <p:spPr>
          <a:xfrm>
            <a:off x="777240" y="731519"/>
            <a:ext cx="2845191" cy="3237579"/>
          </a:xfrm>
        </p:spPr>
        <p:txBody>
          <a:bodyPr>
            <a:normAutofit/>
          </a:bodyPr>
          <a:lstStyle/>
          <a:p>
            <a:r>
              <a:rPr lang="en" altLang="zh-CN" sz="2900">
                <a:solidFill>
                  <a:srgbClr val="FFFFFF"/>
                </a:solidFill>
              </a:rPr>
              <a:t>CARE: Commonsense-Aware Emotional Response Generation with Latent Concepts </a:t>
            </a:r>
            <a:r>
              <a:rPr lang="zh-CN" altLang="en-US" sz="2900">
                <a:solidFill>
                  <a:srgbClr val="FFFFFF"/>
                </a:solidFill>
              </a:rPr>
              <a:t>（</a:t>
            </a:r>
            <a:r>
              <a:rPr lang="en" altLang="zh-CN" sz="2900">
                <a:solidFill>
                  <a:srgbClr val="FFFFFF"/>
                </a:solidFill>
              </a:rPr>
              <a:t> AAAI-2021 </a:t>
            </a:r>
            <a:r>
              <a:rPr lang="zh-CN" altLang="en-US" sz="2900">
                <a:solidFill>
                  <a:srgbClr val="FFFFFF"/>
                </a:solidFill>
              </a:rPr>
              <a:t>）</a:t>
            </a:r>
            <a:endParaRPr kumimoji="1" lang="zh-CN" altLang="en-US" sz="2900">
              <a:solidFill>
                <a:srgbClr val="FFFFFF"/>
              </a:solidFill>
            </a:endParaRP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257A276E-EA23-2B40-A35C-486AEEA5F0EF}"/>
              </a:ext>
            </a:extLst>
          </p:cNvPr>
          <p:cNvSpPr>
            <a:spLocks noGrp="1"/>
          </p:cNvSpPr>
          <p:nvPr>
            <p:ph idx="1"/>
          </p:nvPr>
        </p:nvSpPr>
        <p:spPr>
          <a:xfrm>
            <a:off x="4379709" y="686862"/>
            <a:ext cx="7037591" cy="5475129"/>
          </a:xfrm>
        </p:spPr>
        <p:txBody>
          <a:bodyPr anchor="ctr">
            <a:normAutofit/>
          </a:bodyPr>
          <a:lstStyle/>
          <a:p>
            <a:r>
              <a:rPr kumimoji="1" lang="zh-CN" altLang="en-US" sz="2600" dirty="0"/>
              <a:t>机构：</a:t>
            </a:r>
            <a:r>
              <a:rPr lang="en" altLang="zh-CN" sz="2600" dirty="0"/>
              <a:t> NTU, Singapore</a:t>
            </a:r>
            <a:r>
              <a:rPr lang="zh-CN" altLang="en-US" sz="2600" dirty="0"/>
              <a:t>  、</a:t>
            </a:r>
            <a:r>
              <a:rPr lang="en" altLang="zh-CN" sz="2600" dirty="0"/>
              <a:t> Alibaba</a:t>
            </a:r>
          </a:p>
          <a:p>
            <a:r>
              <a:rPr lang="zh-CN" altLang="en" sz="2600" dirty="0"/>
              <a:t>领域</a:t>
            </a:r>
            <a:r>
              <a:rPr lang="en-US" altLang="zh-CN" sz="2600" dirty="0"/>
              <a:t>:</a:t>
            </a:r>
            <a:r>
              <a:rPr lang="en" altLang="zh-CN" sz="2600" dirty="0"/>
              <a:t> conversational A</a:t>
            </a:r>
            <a:r>
              <a:rPr lang="en-US" altLang="zh-CN" sz="2600" dirty="0"/>
              <a:t>I</a:t>
            </a:r>
            <a:r>
              <a:rPr lang="zh-CN" altLang="en-US" sz="2600" dirty="0"/>
              <a:t>  （多样性回复生成）</a:t>
            </a:r>
            <a:endParaRPr lang="en-US" altLang="zh-CN" sz="2600" dirty="0"/>
          </a:p>
          <a:p>
            <a:r>
              <a:rPr lang="zh-CN" altLang="en-US" sz="2600" dirty="0"/>
              <a:t>相关工作：</a:t>
            </a:r>
            <a:endParaRPr lang="en" altLang="zh-CN" sz="2600" dirty="0"/>
          </a:p>
          <a:p>
            <a:pPr lvl="1"/>
            <a:r>
              <a:rPr lang="en" altLang="zh-CN" sz="2600" dirty="0"/>
              <a:t>Commonsense Knowledge Aware Conversation Generation with Graph Attention. </a:t>
            </a:r>
          </a:p>
          <a:p>
            <a:pPr lvl="1"/>
            <a:r>
              <a:rPr lang="en" altLang="zh-CN" sz="2600" dirty="0"/>
              <a:t>Grounded Conversation Generation as Guided Traverses in Commonsense Knowledge Graphs. </a:t>
            </a:r>
          </a:p>
          <a:p>
            <a:endParaRPr kumimoji="1" lang="zh-CN" altLang="en-US" sz="2600" dirty="0"/>
          </a:p>
        </p:txBody>
      </p:sp>
    </p:spTree>
    <p:extLst>
      <p:ext uri="{BB962C8B-B14F-4D97-AF65-F5344CB8AC3E}">
        <p14:creationId xmlns:p14="http://schemas.microsoft.com/office/powerpoint/2010/main" val="3333957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标题 1">
            <a:extLst>
              <a:ext uri="{FF2B5EF4-FFF2-40B4-BE49-F238E27FC236}">
                <a16:creationId xmlns:a16="http://schemas.microsoft.com/office/drawing/2014/main" id="{0D8F5419-6F53-5A45-8BD2-E808E9288ADC}"/>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zh-CN" sz="3600" kern="1200">
                <a:solidFill>
                  <a:schemeClr val="tx1"/>
                </a:solidFill>
                <a:latin typeface="+mj-lt"/>
                <a:ea typeface="+mj-ea"/>
                <a:cs typeface="+mj-cs"/>
              </a:rPr>
              <a:t>CARE: Commonsense-Aware Emotional Response Generation with Latent Concepts </a:t>
            </a:r>
            <a:r>
              <a:rPr lang="zh-CN" altLang="en-US" sz="3600" kern="1200">
                <a:solidFill>
                  <a:schemeClr val="tx1"/>
                </a:solidFill>
                <a:latin typeface="+mj-lt"/>
                <a:ea typeface="+mj-ea"/>
                <a:cs typeface="+mj-cs"/>
              </a:rPr>
              <a:t>（</a:t>
            </a:r>
            <a:r>
              <a:rPr lang="en-US" altLang="zh-CN" sz="3600" kern="1200">
                <a:solidFill>
                  <a:schemeClr val="tx1"/>
                </a:solidFill>
                <a:latin typeface="+mj-lt"/>
                <a:ea typeface="+mj-ea"/>
                <a:cs typeface="+mj-cs"/>
              </a:rPr>
              <a:t> AAAI-2021 </a:t>
            </a:r>
            <a:r>
              <a:rPr lang="zh-CN" altLang="en-US" sz="3600" kern="1200">
                <a:solidFill>
                  <a:schemeClr val="tx1"/>
                </a:solidFill>
                <a:latin typeface="+mj-lt"/>
                <a:ea typeface="+mj-ea"/>
                <a:cs typeface="+mj-cs"/>
              </a:rPr>
              <a:t>）</a:t>
            </a:r>
            <a:endParaRPr kumimoji="1" lang="en-US" altLang="zh-CN" sz="3600" kern="1200">
              <a:solidFill>
                <a:schemeClr val="tx1"/>
              </a:solidFill>
              <a:latin typeface="+mj-lt"/>
              <a:ea typeface="+mj-ea"/>
              <a:cs typeface="+mj-cs"/>
            </a:endParaRPr>
          </a:p>
        </p:txBody>
      </p:sp>
      <p:sp>
        <p:nvSpPr>
          <p:cNvPr id="3" name="内容占位符 2">
            <a:extLst>
              <a:ext uri="{FF2B5EF4-FFF2-40B4-BE49-F238E27FC236}">
                <a16:creationId xmlns:a16="http://schemas.microsoft.com/office/drawing/2014/main" id="{EC137686-640E-314C-932B-199BBBFC41DD}"/>
              </a:ext>
            </a:extLst>
          </p:cNvPr>
          <p:cNvSpPr>
            <a:spLocks noGrp="1"/>
          </p:cNvSpPr>
          <p:nvPr>
            <p:ph idx="1"/>
          </p:nvPr>
        </p:nvSpPr>
        <p:spPr>
          <a:xfrm>
            <a:off x="643469" y="1782981"/>
            <a:ext cx="4008384" cy="4393982"/>
          </a:xfrm>
        </p:spPr>
        <p:txBody>
          <a:bodyPr vert="horz" lIns="91440" tIns="45720" rIns="91440" bIns="45720" rtlCol="0">
            <a:normAutofit/>
          </a:bodyPr>
          <a:lstStyle/>
          <a:p>
            <a:r>
              <a:rPr kumimoji="1" lang="zh-CN" altLang="en-US" sz="1700"/>
              <a:t>动机：</a:t>
            </a:r>
            <a:endParaRPr kumimoji="1" lang="en-US" altLang="zh-CN" sz="1700"/>
          </a:p>
          <a:p>
            <a:pPr lvl="1"/>
            <a:r>
              <a:rPr kumimoji="1" lang="en-US" altLang="zh-CN" sz="1700"/>
              <a:t>1</a:t>
            </a:r>
            <a:r>
              <a:rPr kumimoji="1" lang="zh-CN" altLang="en-US" sz="1700"/>
              <a:t>、现有的模型无法兼顾</a:t>
            </a:r>
            <a:r>
              <a:rPr lang="en-US" altLang="zh-CN" sz="1700"/>
              <a:t>Rationality </a:t>
            </a:r>
            <a:r>
              <a:rPr lang="zh-CN" altLang="en-US" sz="1700"/>
              <a:t>和 </a:t>
            </a:r>
            <a:r>
              <a:rPr lang="en-US" altLang="zh-CN" sz="1700"/>
              <a:t>emotion</a:t>
            </a:r>
            <a:r>
              <a:rPr lang="zh-CN" altLang="en-US" sz="1700"/>
              <a:t>两方面。但是共同拥有两方面能使得模型产生更加优秀的回复。</a:t>
            </a:r>
            <a:endParaRPr lang="en-US" altLang="zh-CN" sz="1700"/>
          </a:p>
          <a:p>
            <a:pPr lvl="1"/>
            <a:r>
              <a:rPr lang="en-US" altLang="zh-CN" sz="1700"/>
              <a:t>2</a:t>
            </a:r>
            <a:r>
              <a:rPr lang="zh-CN" altLang="en-US" sz="1700"/>
              <a:t>、阐述了各方面的好处：结合</a:t>
            </a:r>
            <a:r>
              <a:rPr lang="en-US" altLang="zh-CN" sz="1700"/>
              <a:t>Rationality</a:t>
            </a:r>
            <a:r>
              <a:rPr lang="zh-CN" altLang="en-US" sz="1700"/>
              <a:t>利用常识进行推理，能产生更恰当和信息丰富的回答。</a:t>
            </a:r>
            <a:r>
              <a:rPr lang="en-US" altLang="zh-CN" sz="1700"/>
              <a:t> </a:t>
            </a:r>
            <a:r>
              <a:rPr lang="zh-CN" altLang="en-US" sz="1700"/>
              <a:t>结合</a:t>
            </a:r>
            <a:r>
              <a:rPr lang="en-US" altLang="zh-CN" sz="1700"/>
              <a:t>emotion</a:t>
            </a:r>
            <a:r>
              <a:rPr lang="zh-CN" altLang="en-US" sz="1700"/>
              <a:t>以产生适当的情感反应，从而提高用户满意度。</a:t>
            </a:r>
            <a:endParaRPr lang="en-US" altLang="zh-CN" sz="1700"/>
          </a:p>
          <a:p>
            <a:pPr lvl="1"/>
            <a:r>
              <a:rPr lang="en-US" altLang="zh-CN" sz="1700"/>
              <a:t>3.</a:t>
            </a:r>
            <a:r>
              <a:rPr lang="zh-CN" altLang="en-US" sz="1700"/>
              <a:t>使用具体例子表明，模型在只有情感缺乏</a:t>
            </a:r>
            <a:r>
              <a:rPr lang="en-US" altLang="zh-CN" sz="1700"/>
              <a:t>Rationality</a:t>
            </a:r>
            <a:r>
              <a:rPr lang="zh-CN" altLang="en-US" sz="1700"/>
              <a:t>的情况下，会产生一些带有情感但实际与问题不太相关的回复。</a:t>
            </a:r>
            <a:br>
              <a:rPr lang="en-US" altLang="zh-CN" sz="1700"/>
            </a:br>
            <a:endParaRPr kumimoji="1" lang="en-US" altLang="zh-CN" sz="1700"/>
          </a:p>
          <a:p>
            <a:br>
              <a:rPr kumimoji="1" lang="en-US" altLang="zh-CN" sz="1700"/>
            </a:br>
            <a:endParaRPr kumimoji="1" lang="en-US" altLang="zh-CN" sz="170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图片 6" descr="表格&#10;&#10;描述已自动生成">
            <a:extLst>
              <a:ext uri="{FF2B5EF4-FFF2-40B4-BE49-F238E27FC236}">
                <a16:creationId xmlns:a16="http://schemas.microsoft.com/office/drawing/2014/main" id="{0033BCEB-13C6-6F4E-8222-12F3568F1630}"/>
              </a:ext>
            </a:extLst>
          </p:cNvPr>
          <p:cNvPicPr>
            <a:picLocks noChangeAspect="1"/>
          </p:cNvPicPr>
          <p:nvPr/>
        </p:nvPicPr>
        <p:blipFill>
          <a:blip r:embed="rId2"/>
          <a:stretch>
            <a:fillRect/>
          </a:stretch>
        </p:blipFill>
        <p:spPr>
          <a:xfrm>
            <a:off x="5802171" y="1782981"/>
            <a:ext cx="5239510" cy="4361892"/>
          </a:xfrm>
          <a:prstGeom prst="rect">
            <a:avLst/>
          </a:prstGeom>
        </p:spPr>
      </p:pic>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76332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标题 1">
            <a:extLst>
              <a:ext uri="{FF2B5EF4-FFF2-40B4-BE49-F238E27FC236}">
                <a16:creationId xmlns:a16="http://schemas.microsoft.com/office/drawing/2014/main" id="{ECF57183-229F-5145-ADC5-4930C4E51685}"/>
              </a:ext>
            </a:extLst>
          </p:cNvPr>
          <p:cNvSpPr txBox="1">
            <a:spLocks/>
          </p:cNvSpPr>
          <p:nvPr/>
        </p:nvSpPr>
        <p:spPr>
          <a:xfrm>
            <a:off x="777240" y="731519"/>
            <a:ext cx="2845191" cy="3237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zh-CN" sz="2900" kern="1200">
                <a:solidFill>
                  <a:srgbClr val="FFFFFF"/>
                </a:solidFill>
                <a:latin typeface="+mj-lt"/>
                <a:ea typeface="+mj-ea"/>
                <a:cs typeface="+mj-cs"/>
              </a:rPr>
              <a:t>CARE: Commonsense-Aware Emotional Response Generation with Latent Concepts </a:t>
            </a:r>
            <a:r>
              <a:rPr lang="zh-CN" altLang="en-US" sz="2900" kern="1200">
                <a:solidFill>
                  <a:srgbClr val="FFFFFF"/>
                </a:solidFill>
                <a:latin typeface="+mj-lt"/>
                <a:ea typeface="+mj-ea"/>
                <a:cs typeface="+mj-cs"/>
              </a:rPr>
              <a:t>（</a:t>
            </a:r>
            <a:r>
              <a:rPr lang="en-US" altLang="zh-CN" sz="2900" kern="1200">
                <a:solidFill>
                  <a:srgbClr val="FFFFFF"/>
                </a:solidFill>
                <a:latin typeface="+mj-lt"/>
                <a:ea typeface="+mj-ea"/>
                <a:cs typeface="+mj-cs"/>
              </a:rPr>
              <a:t> AAAI-2021 </a:t>
            </a:r>
            <a:r>
              <a:rPr lang="zh-CN" altLang="en-US" sz="2900" kern="1200">
                <a:solidFill>
                  <a:srgbClr val="FFFFFF"/>
                </a:solidFill>
                <a:latin typeface="+mj-lt"/>
                <a:ea typeface="+mj-ea"/>
                <a:cs typeface="+mj-cs"/>
              </a:rPr>
              <a:t>）</a:t>
            </a:r>
            <a:endParaRPr kumimoji="1" lang="en-US" altLang="zh-CN" sz="2900" kern="1200">
              <a:solidFill>
                <a:srgbClr val="FFFFFF"/>
              </a:solidFill>
              <a:latin typeface="+mj-lt"/>
              <a:ea typeface="+mj-ea"/>
              <a:cs typeface="+mj-cs"/>
            </a:endParaRPr>
          </a:p>
        </p:txBody>
      </p:sp>
      <p:sp>
        <p:nvSpPr>
          <p:cNvPr id="12" name="Rectangle 11">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内容占位符 2">
            <a:extLst>
              <a:ext uri="{FF2B5EF4-FFF2-40B4-BE49-F238E27FC236}">
                <a16:creationId xmlns:a16="http://schemas.microsoft.com/office/drawing/2014/main" id="{94A4D7F3-131B-4803-BB42-1091FA9417C5}"/>
              </a:ext>
            </a:extLst>
          </p:cNvPr>
          <p:cNvGraphicFramePr>
            <a:graphicFrameLocks noGrp="1"/>
          </p:cNvGraphicFramePr>
          <p:nvPr>
            <p:ph idx="1"/>
            <p:extLst>
              <p:ext uri="{D42A27DB-BD31-4B8C-83A1-F6EECF244321}">
                <p14:modId xmlns:p14="http://schemas.microsoft.com/office/powerpoint/2010/main" val="2194843511"/>
              </p:ext>
            </p:extLst>
          </p:nvPr>
        </p:nvGraphicFramePr>
        <p:xfrm>
          <a:off x="4379913" y="687388"/>
          <a:ext cx="7037387" cy="5475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2786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1" y="453981"/>
            <a:ext cx="11274158"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标题 1">
            <a:extLst>
              <a:ext uri="{FF2B5EF4-FFF2-40B4-BE49-F238E27FC236}">
                <a16:creationId xmlns:a16="http://schemas.microsoft.com/office/drawing/2014/main" id="{FCE36900-DF47-6D49-B04D-D79AB98A5D3A}"/>
              </a:ext>
            </a:extLst>
          </p:cNvPr>
          <p:cNvSpPr>
            <a:spLocks noGrp="1"/>
          </p:cNvSpPr>
          <p:nvPr>
            <p:ph type="title"/>
          </p:nvPr>
        </p:nvSpPr>
        <p:spPr>
          <a:xfrm>
            <a:off x="731519" y="731520"/>
            <a:ext cx="10666145" cy="1426464"/>
          </a:xfrm>
        </p:spPr>
        <p:txBody>
          <a:bodyPr>
            <a:normAutofit/>
          </a:bodyPr>
          <a:lstStyle/>
          <a:p>
            <a:r>
              <a:rPr lang="en" altLang="zh-CN" sz="3400" b="1" dirty="0">
                <a:solidFill>
                  <a:srgbClr val="FFFFFF"/>
                </a:solidFill>
              </a:rPr>
              <a:t>Grounded Conversation Generation as Guided Traverses in Commonsense Knowledge Graphs</a:t>
            </a:r>
            <a:r>
              <a:rPr lang="zh-CN" altLang="en-US" sz="3400" b="1" dirty="0">
                <a:solidFill>
                  <a:srgbClr val="FFFFFF"/>
                </a:solidFill>
              </a:rPr>
              <a:t>（</a:t>
            </a:r>
            <a:r>
              <a:rPr lang="en-US" altLang="zh-CN" sz="3400" b="1" dirty="0">
                <a:solidFill>
                  <a:srgbClr val="FFFFFF"/>
                </a:solidFill>
              </a:rPr>
              <a:t>ACL2020</a:t>
            </a:r>
            <a:r>
              <a:rPr lang="zh-CN" altLang="en-US" sz="3400" b="1" dirty="0">
                <a:solidFill>
                  <a:srgbClr val="FFFFFF"/>
                </a:solidFill>
              </a:rPr>
              <a:t>）</a:t>
            </a:r>
            <a:endParaRPr kumimoji="1" lang="zh-CN" altLang="en-US" sz="3400" dirty="0">
              <a:solidFill>
                <a:srgbClr val="FFFFFF"/>
              </a:solidFill>
            </a:endParaRPr>
          </a:p>
        </p:txBody>
      </p:sp>
      <p:sp>
        <p:nvSpPr>
          <p:cNvPr id="10" name="Rectangle 9">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9006933"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525E737D-622A-1443-A695-10A535E13F79}"/>
              </a:ext>
            </a:extLst>
          </p:cNvPr>
          <p:cNvSpPr>
            <a:spLocks noGrp="1"/>
          </p:cNvSpPr>
          <p:nvPr>
            <p:ph idx="1"/>
          </p:nvPr>
        </p:nvSpPr>
        <p:spPr>
          <a:xfrm>
            <a:off x="789456" y="2789918"/>
            <a:ext cx="8370393" cy="3300196"/>
          </a:xfrm>
        </p:spPr>
        <p:txBody>
          <a:bodyPr anchor="ctr">
            <a:normAutofit/>
          </a:bodyPr>
          <a:lstStyle/>
          <a:p>
            <a:r>
              <a:rPr kumimoji="1" lang="zh-CN" altLang="en-US" sz="2000" dirty="0"/>
              <a:t>机构：</a:t>
            </a:r>
            <a:r>
              <a:rPr lang="en" altLang="zh-CN" sz="2000" dirty="0"/>
              <a:t>Brown University </a:t>
            </a:r>
            <a:r>
              <a:rPr lang="zh-CN" altLang="en-US" sz="2000" dirty="0"/>
              <a:t>、</a:t>
            </a:r>
            <a:r>
              <a:rPr lang="en" altLang="zh-CN" sz="2000" dirty="0"/>
              <a:t>Tsinghua University</a:t>
            </a:r>
            <a:r>
              <a:rPr lang="zh-CN" altLang="en-US" sz="2000" dirty="0"/>
              <a:t>、</a:t>
            </a:r>
            <a:r>
              <a:rPr lang="en" altLang="zh-CN" sz="2000" dirty="0"/>
              <a:t>Microsoft Research AI </a:t>
            </a:r>
          </a:p>
          <a:p>
            <a:r>
              <a:rPr lang="zh-CN" altLang="en" sz="2000" dirty="0"/>
              <a:t>领域</a:t>
            </a:r>
            <a:r>
              <a:rPr lang="zh-CN" altLang="en-US" sz="2000" dirty="0"/>
              <a:t>：</a:t>
            </a:r>
            <a:r>
              <a:rPr lang="en" altLang="zh-CN" sz="2000" dirty="0"/>
              <a:t>data-driven conversation models </a:t>
            </a:r>
            <a:endParaRPr lang="en-US" altLang="zh-CN" sz="2000" dirty="0"/>
          </a:p>
          <a:p>
            <a:r>
              <a:rPr lang="zh-CN" altLang="en-US" sz="2000" dirty="0"/>
              <a:t>相关工作：</a:t>
            </a:r>
            <a:endParaRPr lang="en" altLang="zh-CN" sz="2000" dirty="0"/>
          </a:p>
          <a:p>
            <a:pPr lvl="1"/>
            <a:r>
              <a:rPr lang="en" altLang="zh-CN" sz="2000" dirty="0"/>
              <a:t>A knowledge-grounded neural conversation model. </a:t>
            </a:r>
            <a:r>
              <a:rPr lang="en-US" altLang="zh-CN" sz="2000" dirty="0"/>
              <a:t>(AAAI2018)</a:t>
            </a:r>
            <a:endParaRPr lang="en" altLang="zh-CN" sz="2000" dirty="0"/>
          </a:p>
          <a:p>
            <a:pPr lvl="1"/>
            <a:r>
              <a:rPr lang="en" altLang="zh-CN" sz="2000" dirty="0"/>
              <a:t>Barack</a:t>
            </a:r>
            <a:r>
              <a:rPr lang="en-US" altLang="zh-CN" sz="2000" dirty="0"/>
              <a:t>’</a:t>
            </a:r>
            <a:r>
              <a:rPr lang="en" altLang="zh-CN" sz="2000" dirty="0"/>
              <a:t>s wife </a:t>
            </a:r>
            <a:r>
              <a:rPr lang="en" altLang="zh-CN" sz="2000" dirty="0" err="1"/>
              <a:t>hillary</a:t>
            </a:r>
            <a:r>
              <a:rPr lang="en" altLang="zh-CN" sz="2000" dirty="0"/>
              <a:t>: Using knowledge graphs for fact-aware language modeling. </a:t>
            </a:r>
            <a:r>
              <a:rPr lang="en-US" altLang="zh-CN" sz="2000" dirty="0"/>
              <a:t>(ACL2019)</a:t>
            </a:r>
            <a:endParaRPr lang="en" altLang="zh-CN" sz="2000" dirty="0"/>
          </a:p>
          <a:p>
            <a:pPr lvl="1"/>
            <a:r>
              <a:rPr lang="en" altLang="zh-CN" sz="2000" dirty="0"/>
              <a:t>Commonsense knowledge aware conversation generation with graph attention. </a:t>
            </a:r>
            <a:r>
              <a:rPr lang="en-US" altLang="zh-CN" sz="2000" dirty="0"/>
              <a:t>(IJCAI</a:t>
            </a:r>
            <a:r>
              <a:rPr lang="zh-CN" altLang="en-US" sz="2000" dirty="0"/>
              <a:t> </a:t>
            </a:r>
            <a:r>
              <a:rPr lang="en-US" altLang="zh-CN" sz="2000" dirty="0"/>
              <a:t>2018)</a:t>
            </a:r>
            <a:endParaRPr lang="en" altLang="zh-CN" sz="2000" dirty="0"/>
          </a:p>
          <a:p>
            <a:endParaRPr kumimoji="1" lang="zh-CN" altLang="en-US" sz="2000" dirty="0"/>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5716" y="2480956"/>
            <a:ext cx="2112264" cy="1898903"/>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5716" y="4529023"/>
            <a:ext cx="2107363"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4126545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3">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25">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标题 1">
            <a:extLst>
              <a:ext uri="{FF2B5EF4-FFF2-40B4-BE49-F238E27FC236}">
                <a16:creationId xmlns:a16="http://schemas.microsoft.com/office/drawing/2014/main" id="{EA1473EA-EC5B-9D4A-8FE7-A3BCDD02C84F}"/>
              </a:ext>
            </a:extLst>
          </p:cNvPr>
          <p:cNvSpPr txBox="1">
            <a:spLocks/>
          </p:cNvSpPr>
          <p:nvPr/>
        </p:nvSpPr>
        <p:spPr>
          <a:xfrm>
            <a:off x="1051560" y="586822"/>
            <a:ext cx="365760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zh-CN" sz="2200" dirty="0"/>
              <a:t>CARE: Commonsense-Aware Emotional Response Generation with Latent Concepts </a:t>
            </a:r>
            <a:r>
              <a:rPr lang="zh-CN" altLang="en-US" sz="2200" dirty="0"/>
              <a:t>（</a:t>
            </a:r>
            <a:r>
              <a:rPr lang="en-US" altLang="zh-CN" sz="2200" dirty="0"/>
              <a:t> AAAI-2021 </a:t>
            </a:r>
            <a:r>
              <a:rPr lang="zh-CN" altLang="en-US" sz="2200" dirty="0"/>
              <a:t>）</a:t>
            </a:r>
            <a:endParaRPr kumimoji="1" lang="en-US" altLang="zh-CN" sz="2200" dirty="0"/>
          </a:p>
        </p:txBody>
      </p:sp>
      <p:sp>
        <p:nvSpPr>
          <p:cNvPr id="34" name="Rectangle 27">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5" name="Rectangle 29">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内容占位符 2">
            <a:extLst>
              <a:ext uri="{FF2B5EF4-FFF2-40B4-BE49-F238E27FC236}">
                <a16:creationId xmlns:a16="http://schemas.microsoft.com/office/drawing/2014/main" id="{CA7F670E-D256-6C41-99C4-72FC8B21071D}"/>
              </a:ext>
            </a:extLst>
          </p:cNvPr>
          <p:cNvSpPr>
            <a:spLocks noGrp="1"/>
          </p:cNvSpPr>
          <p:nvPr>
            <p:ph idx="1"/>
          </p:nvPr>
        </p:nvSpPr>
        <p:spPr>
          <a:xfrm>
            <a:off x="-607087" y="2780359"/>
            <a:ext cx="5523084" cy="2833345"/>
          </a:xfrm>
        </p:spPr>
        <p:txBody>
          <a:bodyPr vert="horz" lIns="91440" tIns="45720" rIns="91440" bIns="45720" rtlCol="0" anchor="ctr">
            <a:normAutofit/>
          </a:bodyPr>
          <a:lstStyle/>
          <a:p>
            <a:pPr lvl="2">
              <a:lnSpc>
                <a:spcPct val="100000"/>
              </a:lnSpc>
            </a:pPr>
            <a:r>
              <a:rPr kumimoji="1" lang="zh-CN" altLang="en-US" dirty="0"/>
              <a:t>第一步：搜集三元组</a:t>
            </a:r>
            <a:br>
              <a:rPr kumimoji="1" lang="en-US" altLang="zh-CN" dirty="0"/>
            </a:br>
            <a:r>
              <a:rPr kumimoji="1" lang="zh-CN" altLang="en-US" dirty="0"/>
              <a:t>根据</a:t>
            </a:r>
            <a:r>
              <a:rPr lang="en-US" altLang="zh-CN" dirty="0" err="1"/>
              <a:t>ConceptNet</a:t>
            </a:r>
            <a:r>
              <a:rPr lang="zh-CN" altLang="en-US" dirty="0"/>
              <a:t>中</a:t>
            </a:r>
            <a:r>
              <a:rPr lang="en-US" altLang="zh-CN" dirty="0"/>
              <a:t>concepts </a:t>
            </a:r>
            <a:r>
              <a:rPr lang="zh-CN" altLang="en-US" dirty="0"/>
              <a:t>先对语料进行</a:t>
            </a:r>
            <a:r>
              <a:rPr lang="en-US" altLang="zh-CN" dirty="0"/>
              <a:t>concepts</a:t>
            </a:r>
            <a:r>
              <a:rPr lang="zh-CN" altLang="en-US" dirty="0"/>
              <a:t>抽取并形成：</a:t>
            </a:r>
            <a:r>
              <a:rPr lang="en-US" altLang="zh-CN" dirty="0"/>
              <a:t> {</a:t>
            </a:r>
            <a:r>
              <a:rPr lang="en-US" altLang="zh-CN" i="1" dirty="0"/>
              <a:t>msg concept</a:t>
            </a:r>
            <a:r>
              <a:rPr lang="en-US" altLang="zh-CN" dirty="0"/>
              <a:t>, </a:t>
            </a:r>
            <a:r>
              <a:rPr lang="en-US" altLang="zh-CN" i="1" dirty="0"/>
              <a:t>emotion</a:t>
            </a:r>
            <a:r>
              <a:rPr lang="en-US" altLang="zh-CN" dirty="0"/>
              <a:t>, </a:t>
            </a:r>
            <a:r>
              <a:rPr lang="en-US" altLang="zh-CN" i="1" dirty="0"/>
              <a:t>res concept</a:t>
            </a:r>
            <a:r>
              <a:rPr lang="en-US" altLang="zh-CN" dirty="0"/>
              <a:t>} </a:t>
            </a:r>
            <a:r>
              <a:rPr lang="zh-CN" altLang="en-US" dirty="0"/>
              <a:t>的三元组的形式。代表了从上文的</a:t>
            </a:r>
            <a:r>
              <a:rPr lang="en-US" altLang="zh-CN" dirty="0"/>
              <a:t>concept</a:t>
            </a:r>
            <a:r>
              <a:rPr lang="zh-CN" altLang="en-US" dirty="0"/>
              <a:t>到下文的</a:t>
            </a:r>
            <a:r>
              <a:rPr lang="en-US" altLang="zh-CN" dirty="0"/>
              <a:t>concept</a:t>
            </a:r>
            <a:r>
              <a:rPr lang="zh-CN" altLang="en-US" dirty="0"/>
              <a:t>之间的情感联系。</a:t>
            </a:r>
            <a:endParaRPr lang="en-US" altLang="zh-CN" dirty="0"/>
          </a:p>
          <a:p>
            <a:pPr lvl="2">
              <a:lnSpc>
                <a:spcPct val="100000"/>
              </a:lnSpc>
            </a:pPr>
            <a:endParaRPr lang="en-US" altLang="zh-CN" dirty="0"/>
          </a:p>
        </p:txBody>
      </p:sp>
      <p:sp>
        <p:nvSpPr>
          <p:cNvPr id="20" name="矩形 19">
            <a:extLst>
              <a:ext uri="{FF2B5EF4-FFF2-40B4-BE49-F238E27FC236}">
                <a16:creationId xmlns:a16="http://schemas.microsoft.com/office/drawing/2014/main" id="{A98113DC-2E6E-B945-B34F-CBC7D0FD2FC3}"/>
              </a:ext>
            </a:extLst>
          </p:cNvPr>
          <p:cNvSpPr/>
          <p:nvPr/>
        </p:nvSpPr>
        <p:spPr>
          <a:xfrm>
            <a:off x="5074924" y="612786"/>
            <a:ext cx="6658864" cy="1200329"/>
          </a:xfrm>
          <a:prstGeom prst="rect">
            <a:avLst/>
          </a:prstGeom>
        </p:spPr>
        <p:txBody>
          <a:bodyPr wrap="square">
            <a:spAutoFit/>
          </a:bodyPr>
          <a:lstStyle/>
          <a:p>
            <a:r>
              <a:rPr kumimoji="1" lang="en-US" altLang="zh-CN" sz="2400" dirty="0"/>
              <a:t>EA-CKG</a:t>
            </a:r>
            <a:r>
              <a:rPr kumimoji="1" lang="zh-CN" altLang="en-US" sz="2400" dirty="0"/>
              <a:t>的构建</a:t>
            </a:r>
            <a:r>
              <a:rPr kumimoji="1" lang="en-US" altLang="zh-CN" sz="2400" dirty="0"/>
              <a:t>:</a:t>
            </a:r>
          </a:p>
          <a:p>
            <a:r>
              <a:rPr kumimoji="1" lang="zh-CN" altLang="en-US" sz="2400" dirty="0"/>
              <a:t>从情感语料集中抽取</a:t>
            </a:r>
            <a:r>
              <a:rPr lang="en-US" altLang="zh-CN" sz="2400" dirty="0"/>
              <a:t>emotional triplets,</a:t>
            </a:r>
            <a:r>
              <a:rPr lang="zh-CN" altLang="en-US" sz="2400" dirty="0"/>
              <a:t>并把他们结合进常识知识图谱</a:t>
            </a:r>
            <a:r>
              <a:rPr lang="en-US" altLang="zh-CN" sz="2400" dirty="0"/>
              <a:t>(</a:t>
            </a:r>
            <a:r>
              <a:rPr lang="en-US" altLang="zh-CN" sz="2400" dirty="0" err="1"/>
              <a:t>ConceptNet</a:t>
            </a:r>
            <a:r>
              <a:rPr lang="en-US" altLang="zh-CN" sz="2400" dirty="0"/>
              <a:t> )</a:t>
            </a:r>
            <a:r>
              <a:rPr kumimoji="1" lang="en-US" altLang="zh-CN" sz="2400" dirty="0"/>
              <a:t>.</a:t>
            </a:r>
            <a:endParaRPr lang="en-US" altLang="zh-CN" sz="2400" dirty="0"/>
          </a:p>
        </p:txBody>
      </p:sp>
      <p:sp>
        <p:nvSpPr>
          <p:cNvPr id="22" name="矩形 21">
            <a:extLst>
              <a:ext uri="{FF2B5EF4-FFF2-40B4-BE49-F238E27FC236}">
                <a16:creationId xmlns:a16="http://schemas.microsoft.com/office/drawing/2014/main" id="{2C438808-E4B2-9D48-BCCE-C2CE932AEF97}"/>
              </a:ext>
            </a:extLst>
          </p:cNvPr>
          <p:cNvSpPr/>
          <p:nvPr/>
        </p:nvSpPr>
        <p:spPr>
          <a:xfrm>
            <a:off x="5042349" y="3622703"/>
            <a:ext cx="4490973" cy="369332"/>
          </a:xfrm>
          <a:prstGeom prst="rect">
            <a:avLst/>
          </a:prstGeom>
        </p:spPr>
        <p:txBody>
          <a:bodyPr wrap="none">
            <a:spAutoFit/>
          </a:bodyPr>
          <a:lstStyle/>
          <a:p>
            <a:r>
              <a:rPr lang="en" altLang="zh-CN" dirty="0">
                <a:latin typeface="NimbusRomNo9L"/>
              </a:rPr>
              <a:t>“I heard there is a bar nearby with nice beer.” </a:t>
            </a:r>
            <a:endParaRPr lang="en" altLang="zh-CN" dirty="0"/>
          </a:p>
        </p:txBody>
      </p:sp>
      <p:sp>
        <p:nvSpPr>
          <p:cNvPr id="23" name="矩形 22">
            <a:extLst>
              <a:ext uri="{FF2B5EF4-FFF2-40B4-BE49-F238E27FC236}">
                <a16:creationId xmlns:a16="http://schemas.microsoft.com/office/drawing/2014/main" id="{BB177036-E265-1846-8D6A-06F6E6B297B5}"/>
              </a:ext>
            </a:extLst>
          </p:cNvPr>
          <p:cNvSpPr/>
          <p:nvPr/>
        </p:nvSpPr>
        <p:spPr>
          <a:xfrm>
            <a:off x="5018575" y="3990134"/>
            <a:ext cx="3590727" cy="369332"/>
          </a:xfrm>
          <a:prstGeom prst="rect">
            <a:avLst/>
          </a:prstGeom>
        </p:spPr>
        <p:txBody>
          <a:bodyPr wrap="none">
            <a:spAutoFit/>
          </a:bodyPr>
          <a:lstStyle/>
          <a:p>
            <a:r>
              <a:rPr lang="en" altLang="zh-CN" dirty="0">
                <a:latin typeface="NimbusRomNo9L"/>
              </a:rPr>
              <a:t>“I love tasty beer.” with joy emotion </a:t>
            </a:r>
            <a:endParaRPr lang="en" altLang="zh-CN" dirty="0"/>
          </a:p>
        </p:txBody>
      </p:sp>
      <p:sp>
        <p:nvSpPr>
          <p:cNvPr id="25" name="圆角矩形 24">
            <a:extLst>
              <a:ext uri="{FF2B5EF4-FFF2-40B4-BE49-F238E27FC236}">
                <a16:creationId xmlns:a16="http://schemas.microsoft.com/office/drawing/2014/main" id="{C986A508-0930-0C42-81E3-4768D8FBA11B}"/>
              </a:ext>
            </a:extLst>
          </p:cNvPr>
          <p:cNvSpPr/>
          <p:nvPr/>
        </p:nvSpPr>
        <p:spPr>
          <a:xfrm>
            <a:off x="5042349" y="3622703"/>
            <a:ext cx="4388395" cy="753026"/>
          </a:xfrm>
          <a:prstGeom prst="roundRect">
            <a:avLst/>
          </a:prstGeom>
          <a:solidFill>
            <a:srgbClr val="58BFF7">
              <a:alpha val="1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右箭头 26">
            <a:extLst>
              <a:ext uri="{FF2B5EF4-FFF2-40B4-BE49-F238E27FC236}">
                <a16:creationId xmlns:a16="http://schemas.microsoft.com/office/drawing/2014/main" id="{202A5ABE-7EBD-DF4B-961F-2855E468314F}"/>
              </a:ext>
            </a:extLst>
          </p:cNvPr>
          <p:cNvSpPr/>
          <p:nvPr/>
        </p:nvSpPr>
        <p:spPr>
          <a:xfrm>
            <a:off x="9604550" y="3884352"/>
            <a:ext cx="451838" cy="2995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1A1E763E-4E8A-E247-AE48-3451596F8653}"/>
              </a:ext>
            </a:extLst>
          </p:cNvPr>
          <p:cNvSpPr/>
          <p:nvPr/>
        </p:nvSpPr>
        <p:spPr>
          <a:xfrm>
            <a:off x="10127617" y="3805468"/>
            <a:ext cx="1754968" cy="369332"/>
          </a:xfrm>
          <a:prstGeom prst="rect">
            <a:avLst/>
          </a:prstGeom>
        </p:spPr>
        <p:txBody>
          <a:bodyPr wrap="none">
            <a:spAutoFit/>
          </a:bodyPr>
          <a:lstStyle/>
          <a:p>
            <a:r>
              <a:rPr lang="en" altLang="zh-CN" dirty="0">
                <a:latin typeface="CMSY10"/>
              </a:rPr>
              <a:t>{</a:t>
            </a:r>
            <a:r>
              <a:rPr lang="en" altLang="zh-CN" i="1" dirty="0">
                <a:latin typeface="NimbusRomNo9L"/>
              </a:rPr>
              <a:t>beer</a:t>
            </a:r>
            <a:r>
              <a:rPr lang="en" altLang="zh-CN" dirty="0">
                <a:latin typeface="NimbusRomNo9L"/>
              </a:rPr>
              <a:t>, </a:t>
            </a:r>
            <a:r>
              <a:rPr lang="en" altLang="zh-CN" i="1" dirty="0">
                <a:latin typeface="NimbusRomNo9L"/>
              </a:rPr>
              <a:t>joy</a:t>
            </a:r>
            <a:r>
              <a:rPr lang="en" altLang="zh-CN" dirty="0">
                <a:latin typeface="NimbusRomNo9L"/>
              </a:rPr>
              <a:t>, </a:t>
            </a:r>
            <a:r>
              <a:rPr lang="en" altLang="zh-CN" i="1" dirty="0">
                <a:latin typeface="NimbusRomNo9L"/>
              </a:rPr>
              <a:t>tasty</a:t>
            </a:r>
            <a:r>
              <a:rPr lang="en" altLang="zh-CN" dirty="0">
                <a:latin typeface="CMSY10"/>
              </a:rPr>
              <a:t>} </a:t>
            </a:r>
            <a:endParaRPr lang="en" altLang="zh-CN" dirty="0"/>
          </a:p>
        </p:txBody>
      </p:sp>
    </p:spTree>
    <p:extLst>
      <p:ext uri="{BB962C8B-B14F-4D97-AF65-F5344CB8AC3E}">
        <p14:creationId xmlns:p14="http://schemas.microsoft.com/office/powerpoint/2010/main" val="3016221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2">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8869165F-950D-B54B-83FF-7B6EC01AF27B}"/>
              </a:ext>
            </a:extLst>
          </p:cNvPr>
          <p:cNvSpPr>
            <a:spLocks noGrp="1"/>
          </p:cNvSpPr>
          <p:nvPr>
            <p:ph type="title"/>
          </p:nvPr>
        </p:nvSpPr>
        <p:spPr>
          <a:xfrm>
            <a:off x="1051560" y="586822"/>
            <a:ext cx="3657600" cy="1645920"/>
          </a:xfrm>
        </p:spPr>
        <p:txBody>
          <a:bodyPr>
            <a:noAutofit/>
          </a:bodyPr>
          <a:lstStyle/>
          <a:p>
            <a:r>
              <a:rPr lang="en-US" altLang="zh-CN" sz="2400" dirty="0"/>
              <a:t>CARE: Commonsense-Aware Emotional Response Generation with Latent Concepts </a:t>
            </a:r>
            <a:r>
              <a:rPr lang="zh-CN" altLang="en-US" sz="2400" dirty="0"/>
              <a:t>（</a:t>
            </a:r>
            <a:r>
              <a:rPr lang="en-US" altLang="zh-CN" sz="2400" dirty="0"/>
              <a:t> AAAI-2021 </a:t>
            </a:r>
            <a:r>
              <a:rPr lang="zh-CN" altLang="en-US" sz="2400" dirty="0"/>
              <a:t>）</a:t>
            </a:r>
            <a:br>
              <a:rPr kumimoji="1" lang="en-US" altLang="zh-CN" sz="2400" dirty="0"/>
            </a:br>
            <a:endParaRPr kumimoji="1" lang="zh-CN" altLang="en-US" sz="2400" dirty="0"/>
          </a:p>
        </p:txBody>
      </p:sp>
      <p:sp>
        <p:nvSpPr>
          <p:cNvPr id="21" name="Rectangle 14">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2" name="Rectangle 16">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内容占位符 2">
            <a:extLst>
              <a:ext uri="{FF2B5EF4-FFF2-40B4-BE49-F238E27FC236}">
                <a16:creationId xmlns:a16="http://schemas.microsoft.com/office/drawing/2014/main" id="{675F3E21-81C1-9247-8697-C28E485273A7}"/>
              </a:ext>
            </a:extLst>
          </p:cNvPr>
          <p:cNvSpPr>
            <a:spLocks noGrp="1"/>
          </p:cNvSpPr>
          <p:nvPr>
            <p:ph idx="1"/>
          </p:nvPr>
        </p:nvSpPr>
        <p:spPr>
          <a:xfrm>
            <a:off x="4984205" y="365122"/>
            <a:ext cx="6106742" cy="530170"/>
          </a:xfrm>
        </p:spPr>
        <p:txBody>
          <a:bodyPr anchor="ctr">
            <a:normAutofit/>
          </a:bodyPr>
          <a:lstStyle/>
          <a:p>
            <a:pPr marL="0" indent="0">
              <a:buNone/>
            </a:pPr>
            <a:r>
              <a:rPr kumimoji="1" lang="en-US" altLang="zh-CN" sz="1800" dirty="0"/>
              <a:t>EA-CKG</a:t>
            </a:r>
            <a:r>
              <a:rPr kumimoji="1" lang="zh-CN" altLang="en-US" sz="1800" dirty="0"/>
              <a:t>的构建</a:t>
            </a:r>
            <a:r>
              <a:rPr kumimoji="1" lang="en-US" altLang="zh-CN" sz="1800" dirty="0"/>
              <a:t>:</a:t>
            </a:r>
          </a:p>
        </p:txBody>
      </p:sp>
      <p:pic>
        <p:nvPicPr>
          <p:cNvPr id="5" name="图片 4" descr="图示&#10;&#10;描述已自动生成">
            <a:extLst>
              <a:ext uri="{FF2B5EF4-FFF2-40B4-BE49-F238E27FC236}">
                <a16:creationId xmlns:a16="http://schemas.microsoft.com/office/drawing/2014/main" id="{095BDB98-8DFE-5D45-843F-91D494DF03A3}"/>
              </a:ext>
            </a:extLst>
          </p:cNvPr>
          <p:cNvPicPr>
            <a:picLocks noChangeAspect="1"/>
          </p:cNvPicPr>
          <p:nvPr/>
        </p:nvPicPr>
        <p:blipFill>
          <a:blip r:embed="rId3"/>
          <a:stretch>
            <a:fillRect/>
          </a:stretch>
        </p:blipFill>
        <p:spPr>
          <a:xfrm>
            <a:off x="246495" y="4630246"/>
            <a:ext cx="5481509" cy="931855"/>
          </a:xfrm>
          <a:prstGeom prst="rect">
            <a:avLst/>
          </a:prstGeom>
        </p:spPr>
      </p:pic>
      <p:sp>
        <p:nvSpPr>
          <p:cNvPr id="4" name="矩形 3">
            <a:extLst>
              <a:ext uri="{FF2B5EF4-FFF2-40B4-BE49-F238E27FC236}">
                <a16:creationId xmlns:a16="http://schemas.microsoft.com/office/drawing/2014/main" id="{316074EA-FF02-C540-9EED-3EF26BF0C324}"/>
              </a:ext>
            </a:extLst>
          </p:cNvPr>
          <p:cNvSpPr/>
          <p:nvPr/>
        </p:nvSpPr>
        <p:spPr>
          <a:xfrm>
            <a:off x="389956" y="2978396"/>
            <a:ext cx="4980807" cy="2246769"/>
          </a:xfrm>
          <a:prstGeom prst="rect">
            <a:avLst/>
          </a:prstGeom>
        </p:spPr>
        <p:txBody>
          <a:bodyPr wrap="square">
            <a:spAutoFit/>
          </a:bodyPr>
          <a:lstStyle/>
          <a:p>
            <a:pPr marL="285750" indent="-285750">
              <a:buFont typeface="Arial" panose="020B0604020202020204" pitchFamily="34" charset="0"/>
              <a:buChar char="•"/>
            </a:pPr>
            <a:r>
              <a:rPr kumimoji="1" lang="zh-CN" altLang="en-US" sz="2000" dirty="0"/>
              <a:t>第二步：筛选三元组</a:t>
            </a:r>
            <a:endParaRPr kumimoji="1" lang="en-US" altLang="zh-CN" sz="2000" dirty="0"/>
          </a:p>
          <a:p>
            <a:pPr lvl="1"/>
            <a:r>
              <a:rPr kumimoji="1" lang="zh-CN" altLang="en-US" sz="2000" dirty="0"/>
              <a:t>使用两次</a:t>
            </a:r>
            <a:r>
              <a:rPr kumimoji="1" lang="en-US" altLang="zh-CN" sz="2000" dirty="0"/>
              <a:t>PPMI</a:t>
            </a:r>
            <a:r>
              <a:rPr kumimoji="1" lang="zh-CN" altLang="en-US" sz="2000" dirty="0"/>
              <a:t>。第一次筛选出上文和下文之间最相关的</a:t>
            </a:r>
            <a:r>
              <a:rPr kumimoji="1" lang="en-US" altLang="zh-CN" sz="2000" dirty="0"/>
              <a:t>concepts</a:t>
            </a:r>
            <a:r>
              <a:rPr kumimoji="1" lang="zh-CN" altLang="en-US" sz="2000" dirty="0"/>
              <a:t> </a:t>
            </a:r>
            <a:r>
              <a:rPr kumimoji="1" lang="en-US" altLang="zh-CN" sz="2000" dirty="0"/>
              <a:t>pairs</a:t>
            </a:r>
            <a:r>
              <a:rPr kumimoji="1" lang="zh-CN" altLang="en-US" sz="2000" dirty="0"/>
              <a:t>，第二次筛选出与给定情感最为相关的</a:t>
            </a:r>
            <a:r>
              <a:rPr kumimoji="1" lang="en-US" altLang="zh-CN" sz="2000" dirty="0"/>
              <a:t>concepts</a:t>
            </a:r>
            <a:r>
              <a:rPr kumimoji="1" lang="zh-CN" altLang="en-US" sz="2000" dirty="0"/>
              <a:t> </a:t>
            </a:r>
            <a:r>
              <a:rPr kumimoji="1" lang="en-US" altLang="zh-CN" sz="2000" dirty="0"/>
              <a:t>pairs</a:t>
            </a:r>
            <a:r>
              <a:rPr kumimoji="1" lang="zh-CN" altLang="en-US" sz="2000" dirty="0"/>
              <a:t>。</a:t>
            </a:r>
            <a:endParaRPr kumimoji="1" lang="en-US" altLang="zh-CN" sz="2000" dirty="0"/>
          </a:p>
          <a:p>
            <a:endParaRPr kumimoji="1" lang="en-US" altLang="zh-CN" sz="2000" dirty="0"/>
          </a:p>
          <a:p>
            <a:endParaRPr kumimoji="1" lang="zh-CN" altLang="en-US" sz="2000" dirty="0"/>
          </a:p>
        </p:txBody>
      </p:sp>
      <mc:AlternateContent xmlns:mc="http://schemas.openxmlformats.org/markup-compatibility/2006" xmlns:a14="http://schemas.microsoft.com/office/drawing/2010/main">
        <mc:Choice Requires="a14">
          <p:graphicFrame>
            <p:nvGraphicFramePr>
              <p:cNvPr id="6" name="表格 19">
                <a:extLst>
                  <a:ext uri="{FF2B5EF4-FFF2-40B4-BE49-F238E27FC236}">
                    <a16:creationId xmlns:a16="http://schemas.microsoft.com/office/drawing/2014/main" id="{7357A647-A0E7-8D44-A756-3BE329CCB32D}"/>
                  </a:ext>
                </a:extLst>
              </p:cNvPr>
              <p:cNvGraphicFramePr>
                <a:graphicFrameLocks noGrp="1"/>
              </p:cNvGraphicFramePr>
              <p:nvPr>
                <p:extLst>
                  <p:ext uri="{D42A27DB-BD31-4B8C-83A1-F6EECF244321}">
                    <p14:modId xmlns:p14="http://schemas.microsoft.com/office/powerpoint/2010/main" val="3871604973"/>
                  </p:ext>
                </p:extLst>
              </p:nvPr>
            </p:nvGraphicFramePr>
            <p:xfrm>
              <a:off x="6095999" y="2676139"/>
              <a:ext cx="5625864" cy="3192750"/>
            </p:xfrm>
            <a:graphic>
              <a:graphicData uri="http://schemas.openxmlformats.org/drawingml/2006/table">
                <a:tbl>
                  <a:tblPr firstRow="1" bandRow="1">
                    <a:tableStyleId>{5C22544A-7EE6-4342-B048-85BDC9FD1C3A}</a:tableStyleId>
                  </a:tblPr>
                  <a:tblGrid>
                    <a:gridCol w="592420">
                      <a:extLst>
                        <a:ext uri="{9D8B030D-6E8A-4147-A177-3AD203B41FA5}">
                          <a16:colId xmlns:a16="http://schemas.microsoft.com/office/drawing/2014/main" val="1914412494"/>
                        </a:ext>
                      </a:extLst>
                    </a:gridCol>
                    <a:gridCol w="1217470">
                      <a:extLst>
                        <a:ext uri="{9D8B030D-6E8A-4147-A177-3AD203B41FA5}">
                          <a16:colId xmlns:a16="http://schemas.microsoft.com/office/drawing/2014/main" val="1710331510"/>
                        </a:ext>
                      </a:extLst>
                    </a:gridCol>
                    <a:gridCol w="1315670">
                      <a:extLst>
                        <a:ext uri="{9D8B030D-6E8A-4147-A177-3AD203B41FA5}">
                          <a16:colId xmlns:a16="http://schemas.microsoft.com/office/drawing/2014/main" val="95451112"/>
                        </a:ext>
                      </a:extLst>
                    </a:gridCol>
                    <a:gridCol w="2500304">
                      <a:extLst>
                        <a:ext uri="{9D8B030D-6E8A-4147-A177-3AD203B41FA5}">
                          <a16:colId xmlns:a16="http://schemas.microsoft.com/office/drawing/2014/main" val="899437658"/>
                        </a:ext>
                      </a:extLst>
                    </a:gridCol>
                  </a:tblGrid>
                  <a:tr h="329729">
                    <a:tc>
                      <a:txBody>
                        <a:bodyPr/>
                        <a:lstStyle/>
                        <a:p>
                          <a:endParaRPr lang="zh-CN" altLang="en-US" sz="1400"/>
                        </a:p>
                      </a:txBody>
                      <a:tcPr marL="74114" marR="74114" marT="37058" marB="3705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𝒘</m:t>
                                    </m:r>
                                  </m:e>
                                  <m:sub>
                                    <m:r>
                                      <a:rPr lang="en-US" altLang="zh-CN" sz="1400" b="1" i="1" smtClean="0">
                                        <a:latin typeface="Cambria Math" panose="02040503050406030204" pitchFamily="18" charset="0"/>
                                      </a:rPr>
                                      <m:t>𝟏</m:t>
                                    </m:r>
                                  </m:sub>
                                </m:sSub>
                              </m:oMath>
                            </m:oMathPara>
                          </a14:m>
                          <a:endParaRPr lang="en-US" altLang="zh-CN" sz="1400" b="1"/>
                        </a:p>
                      </a:txBody>
                      <a:tcPr marL="74114" marR="74114" marT="37058" marB="37058"/>
                    </a:tc>
                    <a:tc>
                      <a:txBody>
                        <a:bodyPr/>
                        <a:lstStyle/>
                        <a:p>
                          <a:pPr/>
                          <a14:m>
                            <m:oMathPara xmlns:m="http://schemas.openxmlformats.org/officeDocument/2006/math">
                              <m:oMathParaPr>
                                <m:jc m:val="centerGroup"/>
                              </m:oMathParaPr>
                              <m:oMath xmlns:m="http://schemas.openxmlformats.org/officeDocument/2006/math">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𝒘</m:t>
                                    </m:r>
                                  </m:e>
                                  <m:sub>
                                    <m:r>
                                      <a:rPr lang="en-US" altLang="zh-CN" sz="1400" b="1" i="1" smtClean="0">
                                        <a:latin typeface="Cambria Math" panose="02040503050406030204" pitchFamily="18" charset="0"/>
                                      </a:rPr>
                                      <m:t>𝟐</m:t>
                                    </m:r>
                                  </m:sub>
                                </m:sSub>
                              </m:oMath>
                            </m:oMathPara>
                          </a14:m>
                          <a:endParaRPr lang="zh-CN" altLang="en-US" sz="1400"/>
                        </a:p>
                      </a:txBody>
                      <a:tcPr marL="74114" marR="74114" marT="37058" marB="37058"/>
                    </a:tc>
                    <a:tc>
                      <a:txBody>
                        <a:bodyPr/>
                        <a:lstStyle/>
                        <a:p>
                          <a:r>
                            <a:rPr lang="zh-CN" altLang="en-US" sz="1400"/>
                            <a:t>目的</a:t>
                          </a:r>
                        </a:p>
                      </a:txBody>
                      <a:tcPr marL="74114" marR="74114" marT="37058" marB="37058"/>
                    </a:tc>
                    <a:extLst>
                      <a:ext uri="{0D108BD9-81ED-4DB2-BD59-A6C34878D82A}">
                        <a16:rowId xmlns:a16="http://schemas.microsoft.com/office/drawing/2014/main" val="4173069114"/>
                      </a:ext>
                    </a:extLst>
                  </a:tr>
                  <a:tr h="1211154">
                    <a:tc>
                      <a:txBody>
                        <a:bodyPr/>
                        <a:lstStyle/>
                        <a:p>
                          <a:r>
                            <a:rPr lang="zh-CN" altLang="en-US" sz="1400"/>
                            <a:t>一阶段</a:t>
                          </a:r>
                        </a:p>
                      </a:txBody>
                      <a:tcPr marL="74114" marR="74114" marT="37058" marB="37058"/>
                    </a:tc>
                    <a:tc>
                      <a:txBody>
                        <a:bodyPr/>
                        <a:lstStyle/>
                        <a:p>
                          <a:r>
                            <a:rPr lang="en" altLang="zh-CN" sz="1400" kern="1200">
                              <a:solidFill>
                                <a:schemeClr val="dk1"/>
                              </a:solidFill>
                              <a:effectLst/>
                              <a:latin typeface="+mn-lt"/>
                              <a:ea typeface="+mn-ea"/>
                              <a:cs typeface="+mn-cs"/>
                            </a:rPr>
                            <a:t>concepts in messages </a:t>
                          </a:r>
                          <a:endParaRPr lang="en" altLang="zh-CN" sz="1400"/>
                        </a:p>
                      </a:txBody>
                      <a:tcPr marL="74114" marR="74114" marT="37058" marB="3705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400" kern="1200">
                              <a:solidFill>
                                <a:schemeClr val="dk1"/>
                              </a:solidFill>
                              <a:effectLst/>
                              <a:latin typeface="+mn-lt"/>
                              <a:ea typeface="+mn-ea"/>
                              <a:cs typeface="+mn-cs"/>
                            </a:rPr>
                            <a:t>concepts in the responses </a:t>
                          </a:r>
                          <a:endParaRPr lang="en" altLang="zh-CN" sz="1400"/>
                        </a:p>
                        <a:p>
                          <a:endParaRPr lang="zh-CN" altLang="en-US" sz="1400"/>
                        </a:p>
                      </a:txBody>
                      <a:tcPr marL="74114" marR="74114" marT="37058" marB="3705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400" kern="1200">
                              <a:solidFill>
                                <a:schemeClr val="dk1"/>
                              </a:solidFill>
                              <a:effectLst/>
                              <a:latin typeface="+mn-lt"/>
                              <a:ea typeface="+mn-ea"/>
                              <a:cs typeface="+mn-cs"/>
                            </a:rPr>
                            <a:t>extract strongly associated concept pairs</a:t>
                          </a:r>
                          <a:r>
                            <a:rPr lang="zh-CN" altLang="en-US" sz="1400" kern="1200">
                              <a:solidFill>
                                <a:schemeClr val="dk1"/>
                              </a:solidFill>
                              <a:effectLst/>
                              <a:latin typeface="+mn-lt"/>
                              <a:ea typeface="+mn-ea"/>
                              <a:cs typeface="+mn-cs"/>
                            </a:rPr>
                            <a:t>（</a:t>
                          </a:r>
                          <a:r>
                            <a:rPr lang="en" altLang="zh-CN" sz="1400" kern="1200">
                              <a:solidFill>
                                <a:schemeClr val="dk1"/>
                              </a:solidFill>
                              <a:effectLst/>
                              <a:latin typeface="+mn-lt"/>
                              <a:ea typeface="+mn-ea"/>
                              <a:cs typeface="+mn-cs"/>
                            </a:rPr>
                            <a:t>conversational concept pairs </a:t>
                          </a:r>
                          <a:r>
                            <a:rPr lang="zh-CN" altLang="en-US" sz="1400" kern="1200">
                              <a:solidFill>
                                <a:schemeClr val="dk1"/>
                              </a:solidFill>
                              <a:effectLst/>
                              <a:latin typeface="+mn-lt"/>
                              <a:ea typeface="+mn-ea"/>
                              <a:cs typeface="+mn-cs"/>
                            </a:rPr>
                            <a:t> </a:t>
                          </a:r>
                          <a:r>
                            <a:rPr lang="en-US" altLang="zh-CN" sz="1400" kern="1200">
                              <a:solidFill>
                                <a:schemeClr val="dk1"/>
                              </a:solidFill>
                              <a:effectLst/>
                              <a:latin typeface="+mn-lt"/>
                              <a:ea typeface="+mn-ea"/>
                              <a:cs typeface="+mn-cs"/>
                            </a:rPr>
                            <a:t>CCP</a:t>
                          </a:r>
                          <a:r>
                            <a:rPr lang="zh-CN" altLang="en-US" sz="1400" kern="1200">
                              <a:solidFill>
                                <a:schemeClr val="dk1"/>
                              </a:solidFill>
                              <a:effectLst/>
                              <a:latin typeface="+mn-lt"/>
                              <a:ea typeface="+mn-ea"/>
                              <a:cs typeface="+mn-cs"/>
                            </a:rPr>
                            <a:t>）</a:t>
                          </a:r>
                          <a:r>
                            <a:rPr lang="en" altLang="zh-CN" sz="1400" kern="1200">
                              <a:solidFill>
                                <a:schemeClr val="dk1"/>
                              </a:solidFill>
                              <a:effectLst/>
                              <a:latin typeface="+mn-lt"/>
                              <a:ea typeface="+mn-ea"/>
                              <a:cs typeface="+mn-cs"/>
                            </a:rPr>
                            <a:t> </a:t>
                          </a:r>
                          <a:endParaRPr lang="en" altLang="zh-CN" sz="1400"/>
                        </a:p>
                        <a:p>
                          <a:endParaRPr lang="zh-CN" altLang="en-US" sz="1400"/>
                        </a:p>
                      </a:txBody>
                      <a:tcPr marL="74114" marR="74114" marT="37058" marB="37058"/>
                    </a:tc>
                    <a:extLst>
                      <a:ext uri="{0D108BD9-81ED-4DB2-BD59-A6C34878D82A}">
                        <a16:rowId xmlns:a16="http://schemas.microsoft.com/office/drawing/2014/main" val="2308475616"/>
                      </a:ext>
                    </a:extLst>
                  </a:tr>
                  <a:tr h="1651867">
                    <a:tc>
                      <a:txBody>
                        <a:bodyPr/>
                        <a:lstStyle/>
                        <a:p>
                          <a:r>
                            <a:rPr lang="zh-CN" altLang="en-US" sz="1400"/>
                            <a:t>二阶段</a:t>
                          </a:r>
                        </a:p>
                      </a:txBody>
                      <a:tcPr marL="74114" marR="74114" marT="37058" marB="3705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700" kern="1200">
                              <a:solidFill>
                                <a:schemeClr val="dk1"/>
                              </a:solidFill>
                              <a:effectLst/>
                              <a:latin typeface="+mn-lt"/>
                              <a:ea typeface="+mn-ea"/>
                              <a:cs typeface="+mn-cs"/>
                            </a:rPr>
                            <a:t>CCP </a:t>
                          </a:r>
                          <a:endParaRPr lang="en" altLang="zh-CN" sz="1500"/>
                        </a:p>
                        <a:p>
                          <a:endParaRPr lang="zh-CN" altLang="en-US" sz="1400"/>
                        </a:p>
                      </a:txBody>
                      <a:tcPr marL="74114" marR="74114" marT="37058" marB="3705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700" kern="1200" dirty="0">
                              <a:solidFill>
                                <a:schemeClr val="dk1"/>
                              </a:solidFill>
                              <a:effectLst/>
                              <a:latin typeface="+mn-lt"/>
                              <a:ea typeface="+mn-ea"/>
                              <a:cs typeface="+mn-cs"/>
                            </a:rPr>
                            <a:t>expressed emotion </a:t>
                          </a:r>
                          <a:endParaRPr lang="en" altLang="zh-CN" sz="1500" dirty="0"/>
                        </a:p>
                        <a:p>
                          <a:endParaRPr lang="zh-CN" altLang="en-US" sz="1400" dirty="0"/>
                        </a:p>
                      </a:txBody>
                      <a:tcPr marL="74114" marR="74114" marT="37058" marB="3705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700" kern="1200" dirty="0">
                              <a:solidFill>
                                <a:schemeClr val="dk1"/>
                              </a:solidFill>
                              <a:effectLst/>
                              <a:latin typeface="+mn-lt"/>
                              <a:ea typeface="+mn-ea"/>
                              <a:cs typeface="+mn-cs"/>
                            </a:rPr>
                            <a:t>extract CCP that statistically express certain emotions more often than other emotions </a:t>
                          </a:r>
                          <a:endParaRPr lang="en" altLang="zh-CN" sz="1500" dirty="0"/>
                        </a:p>
                        <a:p>
                          <a:endParaRPr lang="zh-CN" altLang="en-US" sz="1400" dirty="0"/>
                        </a:p>
                      </a:txBody>
                      <a:tcPr marL="74114" marR="74114" marT="37058" marB="37058"/>
                    </a:tc>
                    <a:extLst>
                      <a:ext uri="{0D108BD9-81ED-4DB2-BD59-A6C34878D82A}">
                        <a16:rowId xmlns:a16="http://schemas.microsoft.com/office/drawing/2014/main" val="1967810334"/>
                      </a:ext>
                    </a:extLst>
                  </a:tr>
                </a:tbl>
              </a:graphicData>
            </a:graphic>
          </p:graphicFrame>
        </mc:Choice>
        <mc:Fallback xmlns="">
          <p:graphicFrame>
            <p:nvGraphicFramePr>
              <p:cNvPr id="6" name="表格 19">
                <a:extLst>
                  <a:ext uri="{FF2B5EF4-FFF2-40B4-BE49-F238E27FC236}">
                    <a16:creationId xmlns:a16="http://schemas.microsoft.com/office/drawing/2014/main" id="{7357A647-A0E7-8D44-A756-3BE329CCB32D}"/>
                  </a:ext>
                </a:extLst>
              </p:cNvPr>
              <p:cNvGraphicFramePr>
                <a:graphicFrameLocks noGrp="1"/>
              </p:cNvGraphicFramePr>
              <p:nvPr>
                <p:extLst>
                  <p:ext uri="{D42A27DB-BD31-4B8C-83A1-F6EECF244321}">
                    <p14:modId xmlns:p14="http://schemas.microsoft.com/office/powerpoint/2010/main" val="3871604973"/>
                  </p:ext>
                </p:extLst>
              </p:nvPr>
            </p:nvGraphicFramePr>
            <p:xfrm>
              <a:off x="6095999" y="2676139"/>
              <a:ext cx="5625864" cy="3192750"/>
            </p:xfrm>
            <a:graphic>
              <a:graphicData uri="http://schemas.openxmlformats.org/drawingml/2006/table">
                <a:tbl>
                  <a:tblPr firstRow="1" bandRow="1">
                    <a:tableStyleId>{5C22544A-7EE6-4342-B048-85BDC9FD1C3A}</a:tableStyleId>
                  </a:tblPr>
                  <a:tblGrid>
                    <a:gridCol w="592420">
                      <a:extLst>
                        <a:ext uri="{9D8B030D-6E8A-4147-A177-3AD203B41FA5}">
                          <a16:colId xmlns:a16="http://schemas.microsoft.com/office/drawing/2014/main" val="1914412494"/>
                        </a:ext>
                      </a:extLst>
                    </a:gridCol>
                    <a:gridCol w="1217470">
                      <a:extLst>
                        <a:ext uri="{9D8B030D-6E8A-4147-A177-3AD203B41FA5}">
                          <a16:colId xmlns:a16="http://schemas.microsoft.com/office/drawing/2014/main" val="1710331510"/>
                        </a:ext>
                      </a:extLst>
                    </a:gridCol>
                    <a:gridCol w="1315670">
                      <a:extLst>
                        <a:ext uri="{9D8B030D-6E8A-4147-A177-3AD203B41FA5}">
                          <a16:colId xmlns:a16="http://schemas.microsoft.com/office/drawing/2014/main" val="95451112"/>
                        </a:ext>
                      </a:extLst>
                    </a:gridCol>
                    <a:gridCol w="2500304">
                      <a:extLst>
                        <a:ext uri="{9D8B030D-6E8A-4147-A177-3AD203B41FA5}">
                          <a16:colId xmlns:a16="http://schemas.microsoft.com/office/drawing/2014/main" val="899437658"/>
                        </a:ext>
                      </a:extLst>
                    </a:gridCol>
                  </a:tblGrid>
                  <a:tr h="329729">
                    <a:tc>
                      <a:txBody>
                        <a:bodyPr/>
                        <a:lstStyle/>
                        <a:p>
                          <a:endParaRPr lang="zh-CN" altLang="en-US" sz="1400"/>
                        </a:p>
                      </a:txBody>
                      <a:tcPr marL="74114" marR="74114" marT="37058" marB="37058"/>
                    </a:tc>
                    <a:tc>
                      <a:txBody>
                        <a:bodyPr/>
                        <a:lstStyle/>
                        <a:p>
                          <a:endParaRPr lang="zh-CN"/>
                        </a:p>
                      </a:txBody>
                      <a:tcPr marL="74114" marR="74114" marT="37058" marB="37058">
                        <a:blipFill>
                          <a:blip r:embed="rId4"/>
                          <a:stretch>
                            <a:fillRect l="-48958" t="-3846" r="-316667" b="-876923"/>
                          </a:stretch>
                        </a:blipFill>
                      </a:tcPr>
                    </a:tc>
                    <a:tc>
                      <a:txBody>
                        <a:bodyPr/>
                        <a:lstStyle/>
                        <a:p>
                          <a:endParaRPr lang="zh-CN"/>
                        </a:p>
                      </a:txBody>
                      <a:tcPr marL="74114" marR="74114" marT="37058" marB="37058">
                        <a:blipFill>
                          <a:blip r:embed="rId4"/>
                          <a:stretch>
                            <a:fillRect l="-137500" t="-3846" r="-192308" b="-876923"/>
                          </a:stretch>
                        </a:blipFill>
                      </a:tcPr>
                    </a:tc>
                    <a:tc>
                      <a:txBody>
                        <a:bodyPr/>
                        <a:lstStyle/>
                        <a:p>
                          <a:r>
                            <a:rPr lang="zh-CN" altLang="en-US" sz="1400"/>
                            <a:t>目的</a:t>
                          </a:r>
                        </a:p>
                      </a:txBody>
                      <a:tcPr marL="74114" marR="74114" marT="37058" marB="37058"/>
                    </a:tc>
                    <a:extLst>
                      <a:ext uri="{0D108BD9-81ED-4DB2-BD59-A6C34878D82A}">
                        <a16:rowId xmlns:a16="http://schemas.microsoft.com/office/drawing/2014/main" val="4173069114"/>
                      </a:ext>
                    </a:extLst>
                  </a:tr>
                  <a:tr h="1211154">
                    <a:tc>
                      <a:txBody>
                        <a:bodyPr/>
                        <a:lstStyle/>
                        <a:p>
                          <a:r>
                            <a:rPr lang="zh-CN" altLang="en-US" sz="1400"/>
                            <a:t>一阶段</a:t>
                          </a:r>
                        </a:p>
                      </a:txBody>
                      <a:tcPr marL="74114" marR="74114" marT="37058" marB="37058"/>
                    </a:tc>
                    <a:tc>
                      <a:txBody>
                        <a:bodyPr/>
                        <a:lstStyle/>
                        <a:p>
                          <a:r>
                            <a:rPr lang="en" altLang="zh-CN" sz="1400" kern="1200">
                              <a:solidFill>
                                <a:schemeClr val="dk1"/>
                              </a:solidFill>
                              <a:effectLst/>
                              <a:latin typeface="+mn-lt"/>
                              <a:ea typeface="+mn-ea"/>
                              <a:cs typeface="+mn-cs"/>
                            </a:rPr>
                            <a:t>concepts in messages </a:t>
                          </a:r>
                          <a:endParaRPr lang="en" altLang="zh-CN" sz="1400"/>
                        </a:p>
                      </a:txBody>
                      <a:tcPr marL="74114" marR="74114" marT="37058" marB="3705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400" kern="1200">
                              <a:solidFill>
                                <a:schemeClr val="dk1"/>
                              </a:solidFill>
                              <a:effectLst/>
                              <a:latin typeface="+mn-lt"/>
                              <a:ea typeface="+mn-ea"/>
                              <a:cs typeface="+mn-cs"/>
                            </a:rPr>
                            <a:t>concepts in the responses </a:t>
                          </a:r>
                          <a:endParaRPr lang="en" altLang="zh-CN" sz="1400"/>
                        </a:p>
                        <a:p>
                          <a:endParaRPr lang="zh-CN" altLang="en-US" sz="1400"/>
                        </a:p>
                      </a:txBody>
                      <a:tcPr marL="74114" marR="74114" marT="37058" marB="3705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400" kern="1200">
                              <a:solidFill>
                                <a:schemeClr val="dk1"/>
                              </a:solidFill>
                              <a:effectLst/>
                              <a:latin typeface="+mn-lt"/>
                              <a:ea typeface="+mn-ea"/>
                              <a:cs typeface="+mn-cs"/>
                            </a:rPr>
                            <a:t>extract strongly associated concept pairs</a:t>
                          </a:r>
                          <a:r>
                            <a:rPr lang="zh-CN" altLang="en-US" sz="1400" kern="1200">
                              <a:solidFill>
                                <a:schemeClr val="dk1"/>
                              </a:solidFill>
                              <a:effectLst/>
                              <a:latin typeface="+mn-lt"/>
                              <a:ea typeface="+mn-ea"/>
                              <a:cs typeface="+mn-cs"/>
                            </a:rPr>
                            <a:t>（</a:t>
                          </a:r>
                          <a:r>
                            <a:rPr lang="en" altLang="zh-CN" sz="1400" kern="1200">
                              <a:solidFill>
                                <a:schemeClr val="dk1"/>
                              </a:solidFill>
                              <a:effectLst/>
                              <a:latin typeface="+mn-lt"/>
                              <a:ea typeface="+mn-ea"/>
                              <a:cs typeface="+mn-cs"/>
                            </a:rPr>
                            <a:t>conversational concept pairs </a:t>
                          </a:r>
                          <a:r>
                            <a:rPr lang="zh-CN" altLang="en-US" sz="1400" kern="1200">
                              <a:solidFill>
                                <a:schemeClr val="dk1"/>
                              </a:solidFill>
                              <a:effectLst/>
                              <a:latin typeface="+mn-lt"/>
                              <a:ea typeface="+mn-ea"/>
                              <a:cs typeface="+mn-cs"/>
                            </a:rPr>
                            <a:t> </a:t>
                          </a:r>
                          <a:r>
                            <a:rPr lang="en-US" altLang="zh-CN" sz="1400" kern="1200">
                              <a:solidFill>
                                <a:schemeClr val="dk1"/>
                              </a:solidFill>
                              <a:effectLst/>
                              <a:latin typeface="+mn-lt"/>
                              <a:ea typeface="+mn-ea"/>
                              <a:cs typeface="+mn-cs"/>
                            </a:rPr>
                            <a:t>CCP</a:t>
                          </a:r>
                          <a:r>
                            <a:rPr lang="zh-CN" altLang="en-US" sz="1400" kern="1200">
                              <a:solidFill>
                                <a:schemeClr val="dk1"/>
                              </a:solidFill>
                              <a:effectLst/>
                              <a:latin typeface="+mn-lt"/>
                              <a:ea typeface="+mn-ea"/>
                              <a:cs typeface="+mn-cs"/>
                            </a:rPr>
                            <a:t>）</a:t>
                          </a:r>
                          <a:r>
                            <a:rPr lang="en" altLang="zh-CN" sz="1400" kern="1200">
                              <a:solidFill>
                                <a:schemeClr val="dk1"/>
                              </a:solidFill>
                              <a:effectLst/>
                              <a:latin typeface="+mn-lt"/>
                              <a:ea typeface="+mn-ea"/>
                              <a:cs typeface="+mn-cs"/>
                            </a:rPr>
                            <a:t> </a:t>
                          </a:r>
                          <a:endParaRPr lang="en" altLang="zh-CN" sz="1400"/>
                        </a:p>
                        <a:p>
                          <a:endParaRPr lang="zh-CN" altLang="en-US" sz="1400"/>
                        </a:p>
                      </a:txBody>
                      <a:tcPr marL="74114" marR="74114" marT="37058" marB="37058"/>
                    </a:tc>
                    <a:extLst>
                      <a:ext uri="{0D108BD9-81ED-4DB2-BD59-A6C34878D82A}">
                        <a16:rowId xmlns:a16="http://schemas.microsoft.com/office/drawing/2014/main" val="2308475616"/>
                      </a:ext>
                    </a:extLst>
                  </a:tr>
                  <a:tr h="1651867">
                    <a:tc>
                      <a:txBody>
                        <a:bodyPr/>
                        <a:lstStyle/>
                        <a:p>
                          <a:r>
                            <a:rPr lang="zh-CN" altLang="en-US" sz="1400"/>
                            <a:t>二阶段</a:t>
                          </a:r>
                        </a:p>
                      </a:txBody>
                      <a:tcPr marL="74114" marR="74114" marT="37058" marB="3705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700" kern="1200">
                              <a:solidFill>
                                <a:schemeClr val="dk1"/>
                              </a:solidFill>
                              <a:effectLst/>
                              <a:latin typeface="+mn-lt"/>
                              <a:ea typeface="+mn-ea"/>
                              <a:cs typeface="+mn-cs"/>
                            </a:rPr>
                            <a:t>CCP </a:t>
                          </a:r>
                          <a:endParaRPr lang="en" altLang="zh-CN" sz="1500"/>
                        </a:p>
                        <a:p>
                          <a:endParaRPr lang="zh-CN" altLang="en-US" sz="1400"/>
                        </a:p>
                      </a:txBody>
                      <a:tcPr marL="74114" marR="74114" marT="37058" marB="3705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700" kern="1200" dirty="0">
                              <a:solidFill>
                                <a:schemeClr val="dk1"/>
                              </a:solidFill>
                              <a:effectLst/>
                              <a:latin typeface="+mn-lt"/>
                              <a:ea typeface="+mn-ea"/>
                              <a:cs typeface="+mn-cs"/>
                            </a:rPr>
                            <a:t>expressed emotion </a:t>
                          </a:r>
                          <a:endParaRPr lang="en" altLang="zh-CN" sz="1500" dirty="0"/>
                        </a:p>
                        <a:p>
                          <a:endParaRPr lang="zh-CN" altLang="en-US" sz="1400" dirty="0"/>
                        </a:p>
                      </a:txBody>
                      <a:tcPr marL="74114" marR="74114" marT="37058" marB="3705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700" kern="1200" dirty="0">
                              <a:solidFill>
                                <a:schemeClr val="dk1"/>
                              </a:solidFill>
                              <a:effectLst/>
                              <a:latin typeface="+mn-lt"/>
                              <a:ea typeface="+mn-ea"/>
                              <a:cs typeface="+mn-cs"/>
                            </a:rPr>
                            <a:t>extract CCP that statistically express certain emotions more often than other emotions </a:t>
                          </a:r>
                          <a:endParaRPr lang="en" altLang="zh-CN" sz="1500" dirty="0"/>
                        </a:p>
                        <a:p>
                          <a:endParaRPr lang="zh-CN" altLang="en-US" sz="1400" dirty="0"/>
                        </a:p>
                      </a:txBody>
                      <a:tcPr marL="74114" marR="74114" marT="37058" marB="37058"/>
                    </a:tc>
                    <a:extLst>
                      <a:ext uri="{0D108BD9-81ED-4DB2-BD59-A6C34878D82A}">
                        <a16:rowId xmlns:a16="http://schemas.microsoft.com/office/drawing/2014/main" val="1967810334"/>
                      </a:ext>
                    </a:extLst>
                  </a:tr>
                </a:tbl>
              </a:graphicData>
            </a:graphic>
          </p:graphicFrame>
        </mc:Fallback>
      </mc:AlternateContent>
      <p:grpSp>
        <p:nvGrpSpPr>
          <p:cNvPr id="14" name="组合 13">
            <a:extLst>
              <a:ext uri="{FF2B5EF4-FFF2-40B4-BE49-F238E27FC236}">
                <a16:creationId xmlns:a16="http://schemas.microsoft.com/office/drawing/2014/main" id="{B8B281B0-34FE-D848-AE80-D10DBEFFEA21}"/>
              </a:ext>
            </a:extLst>
          </p:cNvPr>
          <p:cNvGrpSpPr/>
          <p:nvPr/>
        </p:nvGrpSpPr>
        <p:grpSpPr>
          <a:xfrm>
            <a:off x="738467" y="5594136"/>
            <a:ext cx="3590189" cy="677042"/>
            <a:chOff x="1354137" y="5682134"/>
            <a:chExt cx="3710232" cy="699680"/>
          </a:xfrm>
        </p:grpSpPr>
        <p:pic>
          <p:nvPicPr>
            <p:cNvPr id="9" name="图片 8" descr="文本&#10;&#10;中度可信度描述已自动生成">
              <a:extLst>
                <a:ext uri="{FF2B5EF4-FFF2-40B4-BE49-F238E27FC236}">
                  <a16:creationId xmlns:a16="http://schemas.microsoft.com/office/drawing/2014/main" id="{D1AE7937-2F91-A84D-B54D-B83EF8B557E2}"/>
                </a:ext>
              </a:extLst>
            </p:cNvPr>
            <p:cNvPicPr>
              <a:picLocks noChangeAspect="1"/>
            </p:cNvPicPr>
            <p:nvPr/>
          </p:nvPicPr>
          <p:blipFill>
            <a:blip r:embed="rId5"/>
            <a:stretch>
              <a:fillRect/>
            </a:stretch>
          </p:blipFill>
          <p:spPr>
            <a:xfrm>
              <a:off x="1354137" y="5682134"/>
              <a:ext cx="1625600" cy="558800"/>
            </a:xfrm>
            <a:prstGeom prst="rect">
              <a:avLst/>
            </a:prstGeom>
          </p:spPr>
        </p:pic>
        <p:pic>
          <p:nvPicPr>
            <p:cNvPr id="12" name="图片 11" descr="图片包含 文本&#10;&#10;描述已自动生成">
              <a:extLst>
                <a:ext uri="{FF2B5EF4-FFF2-40B4-BE49-F238E27FC236}">
                  <a16:creationId xmlns:a16="http://schemas.microsoft.com/office/drawing/2014/main" id="{457FD48C-C170-4F4B-A9B3-39A09AF66596}"/>
                </a:ext>
              </a:extLst>
            </p:cNvPr>
            <p:cNvPicPr>
              <a:picLocks noChangeAspect="1"/>
            </p:cNvPicPr>
            <p:nvPr/>
          </p:nvPicPr>
          <p:blipFill rotWithShape="1">
            <a:blip r:embed="rId6">
              <a:clrChange>
                <a:clrFrom>
                  <a:srgbClr val="FFFFFF"/>
                </a:clrFrom>
                <a:clrTo>
                  <a:srgbClr val="FFFFFF">
                    <a:alpha val="0"/>
                  </a:srgbClr>
                </a:clrTo>
              </a:clrChange>
            </a:blip>
            <a:srcRect t="6698" r="2330" b="-1"/>
            <a:stretch/>
          </p:blipFill>
          <p:spPr>
            <a:xfrm>
              <a:off x="2979737" y="5682134"/>
              <a:ext cx="2084632" cy="699680"/>
            </a:xfrm>
            <a:prstGeom prst="rect">
              <a:avLst/>
            </a:prstGeom>
          </p:spPr>
        </p:pic>
      </p:grpSp>
      <p:pic>
        <p:nvPicPr>
          <p:cNvPr id="18" name="图片 17" descr="表格&#10;&#10;描述已自动生成">
            <a:extLst>
              <a:ext uri="{FF2B5EF4-FFF2-40B4-BE49-F238E27FC236}">
                <a16:creationId xmlns:a16="http://schemas.microsoft.com/office/drawing/2014/main" id="{0B2E2BBA-370A-3C47-89BB-F8009C02AC06}"/>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585240" y="729441"/>
            <a:ext cx="5873702" cy="1986978"/>
          </a:xfrm>
          <a:prstGeom prst="rect">
            <a:avLst/>
          </a:prstGeom>
        </p:spPr>
      </p:pic>
    </p:spTree>
    <p:extLst>
      <p:ext uri="{BB962C8B-B14F-4D97-AF65-F5344CB8AC3E}">
        <p14:creationId xmlns:p14="http://schemas.microsoft.com/office/powerpoint/2010/main" val="3691841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06A66D1-B48E-EB40-B1F0-6356A48A94EE}"/>
              </a:ext>
            </a:extLst>
          </p:cNvPr>
          <p:cNvSpPr>
            <a:spLocks noGrp="1"/>
          </p:cNvSpPr>
          <p:nvPr>
            <p:ph idx="1"/>
          </p:nvPr>
        </p:nvSpPr>
        <p:spPr>
          <a:xfrm>
            <a:off x="838200" y="1449520"/>
            <a:ext cx="7405688" cy="4351338"/>
          </a:xfrm>
        </p:spPr>
        <p:txBody>
          <a:bodyPr>
            <a:normAutofit/>
          </a:bodyPr>
          <a:lstStyle/>
          <a:p>
            <a:r>
              <a:rPr lang="en" altLang="zh-CN" sz="2000" dirty="0"/>
              <a:t>Latent Concepts Construction </a:t>
            </a:r>
            <a:r>
              <a:rPr lang="zh-CN" altLang="en-US" sz="2000" dirty="0"/>
              <a:t>（从图寻找当前有关的</a:t>
            </a:r>
            <a:r>
              <a:rPr lang="en-US" altLang="zh-CN" sz="2000" dirty="0"/>
              <a:t>concept</a:t>
            </a:r>
            <a:r>
              <a:rPr lang="zh-CN" altLang="en-US" sz="2000" dirty="0"/>
              <a:t>）</a:t>
            </a:r>
            <a:endParaRPr lang="en" altLang="zh-CN" sz="2000" dirty="0"/>
          </a:p>
          <a:p>
            <a:pPr lvl="1"/>
            <a:r>
              <a:rPr kumimoji="1" lang="en-US" altLang="zh-CN" sz="2000" dirty="0"/>
              <a:t>1</a:t>
            </a:r>
            <a:r>
              <a:rPr kumimoji="1" lang="zh-CN" altLang="en-US" sz="2000" dirty="0"/>
              <a:t>、预训练好图模型：</a:t>
            </a:r>
            <a:endParaRPr kumimoji="1" lang="en-US" altLang="zh-CN" sz="2000" dirty="0"/>
          </a:p>
          <a:p>
            <a:pPr lvl="1"/>
            <a:endParaRPr kumimoji="1" lang="en-US" altLang="zh-CN" sz="2000" dirty="0"/>
          </a:p>
          <a:p>
            <a:pPr lvl="1"/>
            <a:endParaRPr kumimoji="1" lang="en-US" altLang="zh-CN" sz="2000" dirty="0"/>
          </a:p>
          <a:p>
            <a:pPr lvl="1"/>
            <a:r>
              <a:rPr kumimoji="1" lang="en-US" altLang="zh-CN" sz="2000" dirty="0"/>
              <a:t>2</a:t>
            </a:r>
            <a:r>
              <a:rPr kumimoji="1" lang="zh-CN" altLang="en-US" sz="2000" dirty="0"/>
              <a:t>、计算图中</a:t>
            </a:r>
            <a:r>
              <a:rPr kumimoji="1" lang="en-US" altLang="zh-CN" sz="2000" dirty="0"/>
              <a:t>concept</a:t>
            </a:r>
            <a:r>
              <a:rPr kumimoji="1" lang="zh-CN" altLang="en-US" sz="2000" dirty="0"/>
              <a:t>与上文的相关度，找到最为相关的</a:t>
            </a:r>
            <a:r>
              <a:rPr kumimoji="1" lang="en-US" altLang="zh-CN" sz="2000" dirty="0"/>
              <a:t>concept</a:t>
            </a:r>
            <a:r>
              <a:rPr kumimoji="1" lang="zh-CN" altLang="en-US" sz="2000" dirty="0"/>
              <a:t>。</a:t>
            </a:r>
            <a:endParaRPr kumimoji="1" lang="en-US" altLang="zh-CN" sz="2000" dirty="0"/>
          </a:p>
          <a:p>
            <a:pPr lvl="1"/>
            <a:endParaRPr kumimoji="1" lang="en-US" altLang="zh-CN" sz="2000" dirty="0"/>
          </a:p>
          <a:p>
            <a:pPr marL="457200" lvl="1" indent="0">
              <a:buNone/>
            </a:pPr>
            <a:endParaRPr kumimoji="1" lang="en-US" altLang="zh-CN" sz="2000" dirty="0"/>
          </a:p>
          <a:p>
            <a:r>
              <a:rPr lang="en" altLang="zh-CN" sz="2000" dirty="0"/>
              <a:t>Incorporating Latent Concepts</a:t>
            </a:r>
            <a:r>
              <a:rPr lang="zh-CN" altLang="en-US" sz="2000" dirty="0"/>
              <a:t>（得到相关</a:t>
            </a:r>
            <a:r>
              <a:rPr lang="en-US" altLang="zh-CN" sz="2000" dirty="0"/>
              <a:t>concept</a:t>
            </a:r>
            <a:r>
              <a:rPr lang="zh-CN" altLang="en-US" sz="2000" dirty="0"/>
              <a:t>之后如何融合）</a:t>
            </a:r>
            <a:r>
              <a:rPr lang="en" altLang="zh-CN" sz="2000" dirty="0"/>
              <a:t> </a:t>
            </a:r>
          </a:p>
          <a:p>
            <a:pPr lvl="1"/>
            <a:r>
              <a:rPr lang="en" altLang="zh-CN" sz="2000" dirty="0"/>
              <a:t>Emotion-Aware Graph Attention(EAGA) </a:t>
            </a:r>
            <a:endParaRPr kumimoji="1" lang="en-US" altLang="zh-CN" sz="2000" dirty="0"/>
          </a:p>
          <a:p>
            <a:pPr lvl="1"/>
            <a:r>
              <a:rPr kumimoji="1" lang="en-US" altLang="zh-CN" sz="2000" dirty="0"/>
              <a:t>3</a:t>
            </a:r>
            <a:r>
              <a:rPr kumimoji="1" lang="zh-CN" altLang="en-US" sz="2000" dirty="0"/>
              <a:t>、计算</a:t>
            </a:r>
            <a:r>
              <a:rPr kumimoji="1" lang="en-US" altLang="zh-CN" sz="2000" dirty="0"/>
              <a:t>concept</a:t>
            </a:r>
            <a:r>
              <a:rPr kumimoji="1" lang="zh-CN" altLang="en-US" sz="2000" dirty="0"/>
              <a:t>的情感强度：</a:t>
            </a:r>
            <a:r>
              <a:rPr lang="en" altLang="zh-CN" sz="2000" dirty="0"/>
              <a:t>NR</a:t>
            </a:r>
            <a:r>
              <a:rPr lang="en-US" altLang="zh-CN" sz="2000" dirty="0"/>
              <a:t>C_</a:t>
            </a:r>
            <a:r>
              <a:rPr lang="en" altLang="zh-CN" sz="2000" dirty="0"/>
              <a:t>VAD</a:t>
            </a:r>
          </a:p>
          <a:p>
            <a:pPr lvl="1"/>
            <a:r>
              <a:rPr lang="en-US" altLang="zh-CN" sz="2000" dirty="0"/>
              <a:t>4</a:t>
            </a:r>
            <a:r>
              <a:rPr lang="zh-CN" altLang="en-US" sz="2000" dirty="0"/>
              <a:t>、</a:t>
            </a:r>
            <a:r>
              <a:rPr lang="en-US" altLang="zh-CN" sz="2000" dirty="0"/>
              <a:t>Yi</a:t>
            </a:r>
            <a:r>
              <a:rPr lang="zh-CN" altLang="en-US" sz="2000" dirty="0"/>
              <a:t>的</a:t>
            </a:r>
            <a:r>
              <a:rPr lang="en" altLang="zh-CN" sz="2000" dirty="0"/>
              <a:t>latent concept embedding </a:t>
            </a:r>
            <a:r>
              <a:rPr lang="zh-CN" altLang="en-US" sz="2000" dirty="0"/>
              <a:t>：</a:t>
            </a:r>
            <a:r>
              <a:rPr lang="en" altLang="zh-CN" sz="2000" dirty="0"/>
              <a:t> </a:t>
            </a:r>
          </a:p>
          <a:p>
            <a:endParaRPr kumimoji="1" lang="en-US" altLang="zh-CN" sz="2400" dirty="0"/>
          </a:p>
          <a:p>
            <a:pPr lvl="1"/>
            <a:endParaRPr kumimoji="1" lang="en-US" altLang="zh-CN" sz="2000" dirty="0"/>
          </a:p>
          <a:p>
            <a:pPr lvl="1"/>
            <a:endParaRPr kumimoji="1" lang="zh-CN" altLang="en-US" sz="2000" dirty="0"/>
          </a:p>
        </p:txBody>
      </p:sp>
      <p:sp>
        <p:nvSpPr>
          <p:cNvPr id="4" name="标题 1">
            <a:extLst>
              <a:ext uri="{FF2B5EF4-FFF2-40B4-BE49-F238E27FC236}">
                <a16:creationId xmlns:a16="http://schemas.microsoft.com/office/drawing/2014/main" id="{69AC488C-72D3-584A-906F-334995CBEB94}"/>
              </a:ext>
            </a:extLst>
          </p:cNvPr>
          <p:cNvSpPr>
            <a:spLocks noGrp="1"/>
          </p:cNvSpPr>
          <p:nvPr>
            <p:ph type="title"/>
          </p:nvPr>
        </p:nvSpPr>
        <p:spPr>
          <a:xfrm>
            <a:off x="295275" y="111371"/>
            <a:ext cx="10515600" cy="1325563"/>
          </a:xfrm>
        </p:spPr>
        <p:txBody>
          <a:bodyPr>
            <a:noAutofit/>
          </a:bodyPr>
          <a:lstStyle/>
          <a:p>
            <a:r>
              <a:rPr lang="en-US" altLang="zh-CN" sz="2400" dirty="0"/>
              <a:t>CARE: Commonsense-Aware Emotional Response Generation with Latent Concepts </a:t>
            </a:r>
            <a:r>
              <a:rPr lang="zh-CN" altLang="en-US" sz="2400" dirty="0"/>
              <a:t>（</a:t>
            </a:r>
            <a:r>
              <a:rPr lang="en-US" altLang="zh-CN" sz="2400" dirty="0"/>
              <a:t> AAAI-2021 </a:t>
            </a:r>
            <a:r>
              <a:rPr lang="zh-CN" altLang="en-US" sz="2400" dirty="0"/>
              <a:t>）</a:t>
            </a:r>
            <a:br>
              <a:rPr kumimoji="1" lang="en-US" altLang="zh-CN" sz="2400" dirty="0"/>
            </a:br>
            <a:endParaRPr kumimoji="1" lang="zh-CN" altLang="en-US" sz="2400" dirty="0"/>
          </a:p>
        </p:txBody>
      </p:sp>
      <p:grpSp>
        <p:nvGrpSpPr>
          <p:cNvPr id="17" name="组合 16">
            <a:extLst>
              <a:ext uri="{FF2B5EF4-FFF2-40B4-BE49-F238E27FC236}">
                <a16:creationId xmlns:a16="http://schemas.microsoft.com/office/drawing/2014/main" id="{BCE090BF-0679-B742-B5AF-3D4BF2AC1F8D}"/>
              </a:ext>
            </a:extLst>
          </p:cNvPr>
          <p:cNvGrpSpPr/>
          <p:nvPr/>
        </p:nvGrpSpPr>
        <p:grpSpPr>
          <a:xfrm>
            <a:off x="1310258" y="2067447"/>
            <a:ext cx="7237774" cy="661606"/>
            <a:chOff x="2477113" y="2721575"/>
            <a:chExt cx="7237774" cy="661606"/>
          </a:xfrm>
        </p:grpSpPr>
        <p:sp>
          <p:nvSpPr>
            <p:cNvPr id="5" name="矩形 4">
              <a:extLst>
                <a:ext uri="{FF2B5EF4-FFF2-40B4-BE49-F238E27FC236}">
                  <a16:creationId xmlns:a16="http://schemas.microsoft.com/office/drawing/2014/main" id="{E772CF14-37AE-A54D-A338-23B0A9725C62}"/>
                </a:ext>
              </a:extLst>
            </p:cNvPr>
            <p:cNvSpPr/>
            <p:nvPr/>
          </p:nvSpPr>
          <p:spPr>
            <a:xfrm>
              <a:off x="4951082" y="3013849"/>
              <a:ext cx="4763805" cy="369332"/>
            </a:xfrm>
            <a:prstGeom prst="rect">
              <a:avLst/>
            </a:prstGeom>
          </p:spPr>
          <p:txBody>
            <a:bodyPr wrap="none">
              <a:spAutoFit/>
            </a:bodyPr>
            <a:lstStyle/>
            <a:p>
              <a:r>
                <a:rPr lang="en-US" altLang="zh-CN" dirty="0">
                  <a:latin typeface="NimbusRomNo9L"/>
                </a:rPr>
                <a:t>A</a:t>
              </a:r>
              <a:r>
                <a:rPr lang="zh-CN" altLang="en-US" dirty="0">
                  <a:latin typeface="NimbusRomNo9L"/>
                </a:rPr>
                <a:t> </a:t>
              </a:r>
              <a:r>
                <a:rPr lang="en" altLang="zh-CN" dirty="0">
                  <a:latin typeface="NimbusRomNo9L"/>
                </a:rPr>
                <a:t>well-established knowledge embedding model </a:t>
              </a:r>
              <a:endParaRPr lang="en" altLang="zh-CN" dirty="0"/>
            </a:p>
          </p:txBody>
        </p:sp>
        <p:sp>
          <p:nvSpPr>
            <p:cNvPr id="6" name="矩形 5">
              <a:extLst>
                <a:ext uri="{FF2B5EF4-FFF2-40B4-BE49-F238E27FC236}">
                  <a16:creationId xmlns:a16="http://schemas.microsoft.com/office/drawing/2014/main" id="{B57DEDD6-88BE-EC4A-AF66-C2B0583AEA78}"/>
                </a:ext>
              </a:extLst>
            </p:cNvPr>
            <p:cNvSpPr/>
            <p:nvPr/>
          </p:nvSpPr>
          <p:spPr>
            <a:xfrm>
              <a:off x="2477113" y="3013849"/>
              <a:ext cx="1019831" cy="369332"/>
            </a:xfrm>
            <a:prstGeom prst="rect">
              <a:avLst/>
            </a:prstGeom>
          </p:spPr>
          <p:txBody>
            <a:bodyPr wrap="none">
              <a:spAutoFit/>
            </a:bodyPr>
            <a:lstStyle/>
            <a:p>
              <a:r>
                <a:rPr kumimoji="1" lang="en-US" altLang="zh-CN" b="1" dirty="0"/>
                <a:t>EA-CKG</a:t>
              </a:r>
              <a:endParaRPr lang="zh-CN" altLang="en-US" b="1" dirty="0"/>
            </a:p>
          </p:txBody>
        </p:sp>
        <p:sp>
          <p:nvSpPr>
            <p:cNvPr id="7" name="右箭头 6">
              <a:extLst>
                <a:ext uri="{FF2B5EF4-FFF2-40B4-BE49-F238E27FC236}">
                  <a16:creationId xmlns:a16="http://schemas.microsoft.com/office/drawing/2014/main" id="{E5D2FC1F-8F6A-C24F-8326-E3DB4595963E}"/>
                </a:ext>
              </a:extLst>
            </p:cNvPr>
            <p:cNvSpPr/>
            <p:nvPr/>
          </p:nvSpPr>
          <p:spPr>
            <a:xfrm flipV="1">
              <a:off x="3721478" y="3133040"/>
              <a:ext cx="1005070" cy="1309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8AE62E1D-3C9F-A142-819B-14985271B81A}"/>
                </a:ext>
              </a:extLst>
            </p:cNvPr>
            <p:cNvSpPr/>
            <p:nvPr/>
          </p:nvSpPr>
          <p:spPr>
            <a:xfrm>
              <a:off x="3801365" y="2721575"/>
              <a:ext cx="845296" cy="369332"/>
            </a:xfrm>
            <a:prstGeom prst="rect">
              <a:avLst/>
            </a:prstGeom>
          </p:spPr>
          <p:txBody>
            <a:bodyPr wrap="none">
              <a:spAutoFit/>
            </a:bodyPr>
            <a:lstStyle/>
            <a:p>
              <a:r>
                <a:rPr lang="en" altLang="zh-CN" dirty="0" err="1">
                  <a:latin typeface="NimbusRomNo9L"/>
                </a:rPr>
                <a:t>TransE</a:t>
              </a:r>
              <a:r>
                <a:rPr lang="en" altLang="zh-CN" dirty="0">
                  <a:latin typeface="NimbusRomNo9L"/>
                </a:rPr>
                <a:t> </a:t>
              </a:r>
              <a:endParaRPr lang="en" altLang="zh-CN" dirty="0"/>
            </a:p>
          </p:txBody>
        </p:sp>
      </p:grpSp>
      <p:grpSp>
        <p:nvGrpSpPr>
          <p:cNvPr id="19" name="组合 18">
            <a:extLst>
              <a:ext uri="{FF2B5EF4-FFF2-40B4-BE49-F238E27FC236}">
                <a16:creationId xmlns:a16="http://schemas.microsoft.com/office/drawing/2014/main" id="{711C81E8-2263-8749-BCB1-E5DD5CFEFA99}"/>
              </a:ext>
            </a:extLst>
          </p:cNvPr>
          <p:cNvGrpSpPr/>
          <p:nvPr/>
        </p:nvGrpSpPr>
        <p:grpSpPr>
          <a:xfrm>
            <a:off x="2263907" y="3096145"/>
            <a:ext cx="7016256" cy="784317"/>
            <a:chOff x="2081599" y="3671094"/>
            <a:chExt cx="8431601" cy="942532"/>
          </a:xfrm>
        </p:grpSpPr>
        <p:pic>
          <p:nvPicPr>
            <p:cNvPr id="10" name="图片 9" descr="文本&#10;&#10;描述已自动生成">
              <a:extLst>
                <a:ext uri="{FF2B5EF4-FFF2-40B4-BE49-F238E27FC236}">
                  <a16:creationId xmlns:a16="http://schemas.microsoft.com/office/drawing/2014/main" id="{01A921BF-BF29-4947-92CB-56B4BC7E747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81599" y="3671094"/>
              <a:ext cx="4014401" cy="876300"/>
            </a:xfrm>
            <a:prstGeom prst="rect">
              <a:avLst/>
            </a:prstGeom>
          </p:spPr>
        </p:pic>
        <p:pic>
          <p:nvPicPr>
            <p:cNvPr id="12" name="图片 11" descr="文本&#10;&#10;中度可信度描述已自动生成">
              <a:extLst>
                <a:ext uri="{FF2B5EF4-FFF2-40B4-BE49-F238E27FC236}">
                  <a16:creationId xmlns:a16="http://schemas.microsoft.com/office/drawing/2014/main" id="{9C741C06-9113-6145-A090-491F227D509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423800" y="3737326"/>
              <a:ext cx="4089400" cy="876300"/>
            </a:xfrm>
            <a:prstGeom prst="rect">
              <a:avLst/>
            </a:prstGeom>
          </p:spPr>
        </p:pic>
      </p:grpSp>
      <p:grpSp>
        <p:nvGrpSpPr>
          <p:cNvPr id="2" name="组合 1">
            <a:extLst>
              <a:ext uri="{FF2B5EF4-FFF2-40B4-BE49-F238E27FC236}">
                <a16:creationId xmlns:a16="http://schemas.microsoft.com/office/drawing/2014/main" id="{9D0C1F0D-71D3-754B-AF99-A37EBC2F45E5}"/>
              </a:ext>
            </a:extLst>
          </p:cNvPr>
          <p:cNvGrpSpPr/>
          <p:nvPr/>
        </p:nvGrpSpPr>
        <p:grpSpPr>
          <a:xfrm>
            <a:off x="6270585" y="4598291"/>
            <a:ext cx="4982882" cy="1712628"/>
            <a:chOff x="6096000" y="4704053"/>
            <a:chExt cx="4982882" cy="1712628"/>
          </a:xfrm>
        </p:grpSpPr>
        <p:pic>
          <p:nvPicPr>
            <p:cNvPr id="14" name="图片 13" descr="文本&#10;&#10;低可信度描述已自动生成">
              <a:extLst>
                <a:ext uri="{FF2B5EF4-FFF2-40B4-BE49-F238E27FC236}">
                  <a16:creationId xmlns:a16="http://schemas.microsoft.com/office/drawing/2014/main" id="{481C5101-6FFA-0242-B248-D3F569D07C5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096000" y="4704053"/>
              <a:ext cx="4982882" cy="876300"/>
            </a:xfrm>
            <a:prstGeom prst="rect">
              <a:avLst/>
            </a:prstGeom>
          </p:spPr>
        </p:pic>
        <p:pic>
          <p:nvPicPr>
            <p:cNvPr id="15" name="图片 14" descr="文本&#10;&#10;中度可信度描述已自动生成">
              <a:extLst>
                <a:ext uri="{FF2B5EF4-FFF2-40B4-BE49-F238E27FC236}">
                  <a16:creationId xmlns:a16="http://schemas.microsoft.com/office/drawing/2014/main" id="{E74A6914-4662-6F48-AEED-BA2B8F361CF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424984" y="5548465"/>
              <a:ext cx="2004200" cy="868216"/>
            </a:xfrm>
            <a:prstGeom prst="rect">
              <a:avLst/>
            </a:prstGeom>
          </p:spPr>
        </p:pic>
      </p:grpSp>
      <p:pic>
        <p:nvPicPr>
          <p:cNvPr id="16" name="图片 15" descr="图示&#10;&#10;描述已自动生成">
            <a:extLst>
              <a:ext uri="{FF2B5EF4-FFF2-40B4-BE49-F238E27FC236}">
                <a16:creationId xmlns:a16="http://schemas.microsoft.com/office/drawing/2014/main" id="{224471CD-F619-9C43-A08F-F3A691A06E32}"/>
              </a:ext>
            </a:extLst>
          </p:cNvPr>
          <p:cNvPicPr>
            <a:picLocks noChangeAspect="1"/>
          </p:cNvPicPr>
          <p:nvPr/>
        </p:nvPicPr>
        <p:blipFill rotWithShape="1">
          <a:blip r:embed="rId7">
            <a:clrChange>
              <a:clrFrom>
                <a:srgbClr val="FFFFFF"/>
              </a:clrFrom>
              <a:clrTo>
                <a:srgbClr val="FFFFFF">
                  <a:alpha val="0"/>
                </a:srgbClr>
              </a:clrTo>
            </a:clrChange>
          </a:blip>
          <a:srcRect b="42863"/>
          <a:stretch/>
        </p:blipFill>
        <p:spPr>
          <a:xfrm>
            <a:off x="8829454" y="681861"/>
            <a:ext cx="3469201" cy="2354557"/>
          </a:xfrm>
          <a:prstGeom prst="rect">
            <a:avLst/>
          </a:prstGeom>
        </p:spPr>
      </p:pic>
    </p:spTree>
    <p:extLst>
      <p:ext uri="{BB962C8B-B14F-4D97-AF65-F5344CB8AC3E}">
        <p14:creationId xmlns:p14="http://schemas.microsoft.com/office/powerpoint/2010/main" val="4263565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F4BC333-3A1A-ED4B-9E34-C73DFD6F8D09}"/>
              </a:ext>
            </a:extLst>
          </p:cNvPr>
          <p:cNvSpPr>
            <a:spLocks noGrp="1"/>
          </p:cNvSpPr>
          <p:nvPr>
            <p:ph idx="1"/>
          </p:nvPr>
        </p:nvSpPr>
        <p:spPr>
          <a:xfrm>
            <a:off x="278496" y="1091285"/>
            <a:ext cx="10515600" cy="4351338"/>
          </a:xfrm>
        </p:spPr>
        <p:txBody>
          <a:bodyPr>
            <a:normAutofit/>
          </a:bodyPr>
          <a:lstStyle/>
          <a:p>
            <a:r>
              <a:rPr lang="en" altLang="zh-CN" sz="1800" dirty="0"/>
              <a:t>Emotion-Aware Graph Attention(EAGA) </a:t>
            </a:r>
            <a:endParaRPr kumimoji="1" lang="en-US" altLang="zh-CN" sz="1800" dirty="0"/>
          </a:p>
          <a:p>
            <a:endParaRPr kumimoji="1" lang="en-US" altLang="zh-CN" sz="1800" dirty="0"/>
          </a:p>
          <a:p>
            <a:endParaRPr kumimoji="1" lang="en-US" altLang="zh-CN" sz="1800" dirty="0"/>
          </a:p>
          <a:p>
            <a:endParaRPr kumimoji="1" lang="en-US" altLang="zh-CN" sz="1800" dirty="0"/>
          </a:p>
          <a:p>
            <a:endParaRPr kumimoji="1" lang="en-US" altLang="zh-CN" sz="1800" dirty="0"/>
          </a:p>
          <a:p>
            <a:endParaRPr kumimoji="1" lang="en-US" altLang="zh-CN" sz="1800" dirty="0"/>
          </a:p>
          <a:p>
            <a:r>
              <a:rPr kumimoji="1" lang="zh-CN" altLang="en-US" sz="1800" dirty="0"/>
              <a:t>动态标签平滑（</a:t>
            </a:r>
            <a:r>
              <a:rPr kumimoji="1" lang="en" altLang="zh-CN" sz="1800" dirty="0"/>
              <a:t>DLS</a:t>
            </a:r>
            <a:r>
              <a:rPr kumimoji="1" lang="zh-CN" altLang="en-US" sz="1800" dirty="0"/>
              <a:t>）：</a:t>
            </a:r>
            <a:endParaRPr kumimoji="1" lang="en-US" altLang="zh-CN" sz="1800" dirty="0"/>
          </a:p>
          <a:p>
            <a:pPr lvl="1"/>
            <a:r>
              <a:rPr kumimoji="1" lang="zh-CN" altLang="en-US" sz="1800" dirty="0"/>
              <a:t>随着训练步骤线性增加潜在概念的平滑值</a:t>
            </a:r>
            <a:endParaRPr kumimoji="1" lang="en-US" altLang="zh-CN" sz="1800" dirty="0"/>
          </a:p>
          <a:p>
            <a:r>
              <a:rPr lang="en" altLang="zh-CN" sz="1800" dirty="0"/>
              <a:t>Concept-Aware Top-K Decoding </a:t>
            </a:r>
            <a:r>
              <a:rPr lang="zh-CN" altLang="en-US" sz="1800" dirty="0"/>
              <a:t>（解码过程）：</a:t>
            </a:r>
            <a:endParaRPr lang="en" altLang="zh-CN" sz="1800" dirty="0"/>
          </a:p>
          <a:p>
            <a:endParaRPr kumimoji="1" lang="en-US" altLang="zh-CN" sz="1800" dirty="0"/>
          </a:p>
          <a:p>
            <a:pPr lvl="1"/>
            <a:endParaRPr kumimoji="1" lang="zh-CN" altLang="en-US" sz="1800" dirty="0"/>
          </a:p>
        </p:txBody>
      </p:sp>
      <p:grpSp>
        <p:nvGrpSpPr>
          <p:cNvPr id="18" name="组合 17">
            <a:extLst>
              <a:ext uri="{FF2B5EF4-FFF2-40B4-BE49-F238E27FC236}">
                <a16:creationId xmlns:a16="http://schemas.microsoft.com/office/drawing/2014/main" id="{D728DE0F-9C1E-AC40-8E57-05C83B8EE264}"/>
              </a:ext>
            </a:extLst>
          </p:cNvPr>
          <p:cNvGrpSpPr/>
          <p:nvPr/>
        </p:nvGrpSpPr>
        <p:grpSpPr>
          <a:xfrm>
            <a:off x="481011" y="4390721"/>
            <a:ext cx="4787900" cy="1908368"/>
            <a:chOff x="481011" y="4390721"/>
            <a:chExt cx="4787900" cy="1908368"/>
          </a:xfrm>
        </p:grpSpPr>
        <p:pic>
          <p:nvPicPr>
            <p:cNvPr id="8" name="图片 7" descr="文本&#10;&#10;低可信度描述已自动生成">
              <a:extLst>
                <a:ext uri="{FF2B5EF4-FFF2-40B4-BE49-F238E27FC236}">
                  <a16:creationId xmlns:a16="http://schemas.microsoft.com/office/drawing/2014/main" id="{31739F33-AD4E-4C42-A788-8ACDBCC79C6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81011" y="4927489"/>
              <a:ext cx="4787900" cy="1371600"/>
            </a:xfrm>
            <a:prstGeom prst="rect">
              <a:avLst/>
            </a:prstGeom>
          </p:spPr>
        </p:pic>
        <p:pic>
          <p:nvPicPr>
            <p:cNvPr id="10" name="图片 9" descr="文本&#10;&#10;描述已自动生成">
              <a:extLst>
                <a:ext uri="{FF2B5EF4-FFF2-40B4-BE49-F238E27FC236}">
                  <a16:creationId xmlns:a16="http://schemas.microsoft.com/office/drawing/2014/main" id="{2C6225A7-8578-074B-9E6B-71A26F3FA1F7}"/>
                </a:ext>
              </a:extLst>
            </p:cNvPr>
            <p:cNvPicPr>
              <a:picLocks noChangeAspect="1"/>
            </p:cNvPicPr>
            <p:nvPr/>
          </p:nvPicPr>
          <p:blipFill rotWithShape="1">
            <a:blip r:embed="rId4">
              <a:clrChange>
                <a:clrFrom>
                  <a:srgbClr val="FFFFFF"/>
                </a:clrFrom>
                <a:clrTo>
                  <a:srgbClr val="FFFFFF">
                    <a:alpha val="0"/>
                  </a:srgbClr>
                </a:clrTo>
              </a:clrChange>
            </a:blip>
            <a:srcRect t="18410"/>
            <a:stretch/>
          </p:blipFill>
          <p:spPr>
            <a:xfrm>
              <a:off x="601661" y="4390721"/>
              <a:ext cx="4546600" cy="704610"/>
            </a:xfrm>
            <a:prstGeom prst="rect">
              <a:avLst/>
            </a:prstGeom>
          </p:spPr>
        </p:pic>
      </p:grpSp>
      <p:sp>
        <p:nvSpPr>
          <p:cNvPr id="9" name="标题 1">
            <a:extLst>
              <a:ext uri="{FF2B5EF4-FFF2-40B4-BE49-F238E27FC236}">
                <a16:creationId xmlns:a16="http://schemas.microsoft.com/office/drawing/2014/main" id="{2A1B6AD9-7AEF-CC42-92BB-669E0A51AF54}"/>
              </a:ext>
            </a:extLst>
          </p:cNvPr>
          <p:cNvSpPr txBox="1">
            <a:spLocks noGrp="1"/>
          </p:cNvSpPr>
          <p:nvPr>
            <p:ph type="title"/>
          </p:nvPr>
        </p:nvSpPr>
        <p:spPr>
          <a:xfrm>
            <a:off x="601661" y="-63556"/>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altLang="zh-CN" sz="2000" dirty="0"/>
              <a:t>CARE: Commonsense-Aware Emotional Response Generation with Latent Concepts </a:t>
            </a:r>
            <a:r>
              <a:rPr lang="zh-CN" altLang="en-US" sz="2000" dirty="0"/>
              <a:t>（</a:t>
            </a:r>
            <a:r>
              <a:rPr lang="en" altLang="zh-CN" sz="2000" dirty="0"/>
              <a:t> AAAI-2021 </a:t>
            </a:r>
            <a:r>
              <a:rPr lang="zh-CN" altLang="en-US" sz="2000" dirty="0"/>
              <a:t>）</a:t>
            </a:r>
            <a:endParaRPr kumimoji="1" lang="zh-CN" altLang="en-US" sz="2000" dirty="0"/>
          </a:p>
        </p:txBody>
      </p:sp>
      <p:pic>
        <p:nvPicPr>
          <p:cNvPr id="12" name="图片 11" descr="图示&#10;&#10;描述已自动生成">
            <a:extLst>
              <a:ext uri="{FF2B5EF4-FFF2-40B4-BE49-F238E27FC236}">
                <a16:creationId xmlns:a16="http://schemas.microsoft.com/office/drawing/2014/main" id="{619657CF-4142-B647-BBC6-95AE6C8D567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148261" y="900113"/>
            <a:ext cx="6825065" cy="5761670"/>
          </a:xfrm>
          <a:prstGeom prst="rect">
            <a:avLst/>
          </a:prstGeom>
        </p:spPr>
      </p:pic>
      <p:grpSp>
        <p:nvGrpSpPr>
          <p:cNvPr id="14" name="组合 13">
            <a:extLst>
              <a:ext uri="{FF2B5EF4-FFF2-40B4-BE49-F238E27FC236}">
                <a16:creationId xmlns:a16="http://schemas.microsoft.com/office/drawing/2014/main" id="{802BD5D5-39DB-4D49-AED9-9E3EF8B44441}"/>
              </a:ext>
            </a:extLst>
          </p:cNvPr>
          <p:cNvGrpSpPr/>
          <p:nvPr/>
        </p:nvGrpSpPr>
        <p:grpSpPr>
          <a:xfrm>
            <a:off x="791919" y="1539236"/>
            <a:ext cx="4794053" cy="1647727"/>
            <a:chOff x="6096000" y="4704053"/>
            <a:chExt cx="4982882" cy="1712628"/>
          </a:xfrm>
        </p:grpSpPr>
        <p:pic>
          <p:nvPicPr>
            <p:cNvPr id="15" name="图片 14" descr="文本&#10;&#10;低可信度描述已自动生成">
              <a:extLst>
                <a:ext uri="{FF2B5EF4-FFF2-40B4-BE49-F238E27FC236}">
                  <a16:creationId xmlns:a16="http://schemas.microsoft.com/office/drawing/2014/main" id="{92D9D9BC-30CC-3241-B714-510425B620E5}"/>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096000" y="4704053"/>
              <a:ext cx="4982882" cy="876300"/>
            </a:xfrm>
            <a:prstGeom prst="rect">
              <a:avLst/>
            </a:prstGeom>
          </p:spPr>
        </p:pic>
        <p:pic>
          <p:nvPicPr>
            <p:cNvPr id="16" name="图片 15" descr="文本&#10;&#10;中度可信度描述已自动生成">
              <a:extLst>
                <a:ext uri="{FF2B5EF4-FFF2-40B4-BE49-F238E27FC236}">
                  <a16:creationId xmlns:a16="http://schemas.microsoft.com/office/drawing/2014/main" id="{189125EC-C9A3-A146-B22D-E1557F056F14}"/>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424984" y="5548465"/>
              <a:ext cx="2004200" cy="868216"/>
            </a:xfrm>
            <a:prstGeom prst="rect">
              <a:avLst/>
            </a:prstGeom>
          </p:spPr>
        </p:pic>
      </p:grpSp>
    </p:spTree>
    <p:extLst>
      <p:ext uri="{BB962C8B-B14F-4D97-AF65-F5344CB8AC3E}">
        <p14:creationId xmlns:p14="http://schemas.microsoft.com/office/powerpoint/2010/main" val="622364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D5ECBE-00AB-E04A-A1DB-3930E4AEF0C4}"/>
              </a:ext>
            </a:extLst>
          </p:cNvPr>
          <p:cNvSpPr>
            <a:spLocks noGrp="1"/>
          </p:cNvSpPr>
          <p:nvPr>
            <p:ph type="title"/>
          </p:nvPr>
        </p:nvSpPr>
        <p:spPr>
          <a:xfrm>
            <a:off x="195262" y="2443163"/>
            <a:ext cx="1133475" cy="1325563"/>
          </a:xfrm>
        </p:spPr>
        <p:txBody>
          <a:bodyPr>
            <a:normAutofit fontScale="90000"/>
          </a:bodyPr>
          <a:lstStyle/>
          <a:p>
            <a:r>
              <a:rPr lang="zh-CN" altLang="en-US" dirty="0"/>
              <a:t>实验结果</a:t>
            </a:r>
            <a:br>
              <a:rPr kumimoji="1" lang="zh-CN" altLang="en-US" dirty="0"/>
            </a:br>
            <a:endParaRPr kumimoji="1" lang="zh-CN" altLang="en-US" dirty="0"/>
          </a:p>
        </p:txBody>
      </p:sp>
      <p:pic>
        <p:nvPicPr>
          <p:cNvPr id="5" name="内容占位符 4" descr="表格&#10;&#10;描述已自动生成">
            <a:extLst>
              <a:ext uri="{FF2B5EF4-FFF2-40B4-BE49-F238E27FC236}">
                <a16:creationId xmlns:a16="http://schemas.microsoft.com/office/drawing/2014/main" id="{9FE7F07B-DE40-FF43-86EB-C73775D0E4F9}"/>
              </a:ext>
            </a:extLst>
          </p:cNvPr>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905973" y="-64727"/>
            <a:ext cx="11286027" cy="6922727"/>
          </a:xfrm>
        </p:spPr>
      </p:pic>
    </p:spTree>
    <p:extLst>
      <p:ext uri="{BB962C8B-B14F-4D97-AF65-F5344CB8AC3E}">
        <p14:creationId xmlns:p14="http://schemas.microsoft.com/office/powerpoint/2010/main" val="1423214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62818C-34CA-5144-A0C2-BC62FD2348EB}"/>
              </a:ext>
            </a:extLst>
          </p:cNvPr>
          <p:cNvSpPr>
            <a:spLocks noGrp="1"/>
          </p:cNvSpPr>
          <p:nvPr>
            <p:ph type="title"/>
          </p:nvPr>
        </p:nvSpPr>
        <p:spPr/>
        <p:txBody>
          <a:bodyPr/>
          <a:lstStyle/>
          <a:p>
            <a:r>
              <a:rPr lang="en" altLang="zh-CN" dirty="0"/>
              <a:t>Ablation study </a:t>
            </a:r>
            <a:br>
              <a:rPr lang="en" altLang="zh-CN" dirty="0"/>
            </a:br>
            <a:endParaRPr kumimoji="1" lang="zh-CN" altLang="en-US" dirty="0"/>
          </a:p>
        </p:txBody>
      </p:sp>
      <p:pic>
        <p:nvPicPr>
          <p:cNvPr id="4" name="图片 3" descr="表格&#10;&#10;描述已自动生成">
            <a:extLst>
              <a:ext uri="{FF2B5EF4-FFF2-40B4-BE49-F238E27FC236}">
                <a16:creationId xmlns:a16="http://schemas.microsoft.com/office/drawing/2014/main" id="{0B559CD3-C867-3249-AEF0-53DD67374ADE}"/>
              </a:ext>
            </a:extLst>
          </p:cNvPr>
          <p:cNvPicPr>
            <a:picLocks noChangeAspect="1"/>
          </p:cNvPicPr>
          <p:nvPr/>
        </p:nvPicPr>
        <p:blipFill rotWithShape="1">
          <a:blip r:embed="rId3">
            <a:clrChange>
              <a:clrFrom>
                <a:srgbClr val="FFFFFF"/>
              </a:clrFrom>
              <a:clrTo>
                <a:srgbClr val="FFFFFF">
                  <a:alpha val="0"/>
                </a:srgbClr>
              </a:clrTo>
            </a:clrChange>
          </a:blip>
          <a:srcRect b="44838"/>
          <a:stretch/>
        </p:blipFill>
        <p:spPr>
          <a:xfrm>
            <a:off x="-197487" y="1152037"/>
            <a:ext cx="12586974" cy="3891451"/>
          </a:xfrm>
          <a:prstGeom prst="rect">
            <a:avLst/>
          </a:prstGeom>
        </p:spPr>
      </p:pic>
    </p:spTree>
    <p:extLst>
      <p:ext uri="{BB962C8B-B14F-4D97-AF65-F5344CB8AC3E}">
        <p14:creationId xmlns:p14="http://schemas.microsoft.com/office/powerpoint/2010/main" val="2262426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BD2AD2-8FD7-0446-89FD-B0E55805A9EB}"/>
              </a:ext>
            </a:extLst>
          </p:cNvPr>
          <p:cNvSpPr>
            <a:spLocks noGrp="1"/>
          </p:cNvSpPr>
          <p:nvPr>
            <p:ph type="title"/>
          </p:nvPr>
        </p:nvSpPr>
        <p:spPr/>
        <p:txBody>
          <a:bodyPr/>
          <a:lstStyle/>
          <a:p>
            <a:r>
              <a:rPr kumimoji="1" lang="zh-CN" altLang="en-US" dirty="0"/>
              <a:t>参数实验</a:t>
            </a:r>
          </a:p>
        </p:txBody>
      </p:sp>
      <p:pic>
        <p:nvPicPr>
          <p:cNvPr id="4" name="图片 3" descr="图表, 图示, 折线图&#10;&#10;描述已自动生成">
            <a:extLst>
              <a:ext uri="{FF2B5EF4-FFF2-40B4-BE49-F238E27FC236}">
                <a16:creationId xmlns:a16="http://schemas.microsoft.com/office/drawing/2014/main" id="{9C999506-4ED7-7B4C-BC2C-CD9878F7D19C}"/>
              </a:ext>
            </a:extLst>
          </p:cNvPr>
          <p:cNvPicPr>
            <a:picLocks noChangeAspect="1"/>
          </p:cNvPicPr>
          <p:nvPr/>
        </p:nvPicPr>
        <p:blipFill>
          <a:blip r:embed="rId2"/>
          <a:stretch>
            <a:fillRect/>
          </a:stretch>
        </p:blipFill>
        <p:spPr>
          <a:xfrm>
            <a:off x="242076" y="1377950"/>
            <a:ext cx="7150100" cy="4864100"/>
          </a:xfrm>
          <a:prstGeom prst="rect">
            <a:avLst/>
          </a:prstGeom>
        </p:spPr>
      </p:pic>
      <p:sp>
        <p:nvSpPr>
          <p:cNvPr id="5" name="文本框 4">
            <a:extLst>
              <a:ext uri="{FF2B5EF4-FFF2-40B4-BE49-F238E27FC236}">
                <a16:creationId xmlns:a16="http://schemas.microsoft.com/office/drawing/2014/main" id="{6CF006E6-D23D-364E-98B7-D1E9E0651DDC}"/>
              </a:ext>
            </a:extLst>
          </p:cNvPr>
          <p:cNvSpPr txBox="1"/>
          <p:nvPr/>
        </p:nvSpPr>
        <p:spPr>
          <a:xfrm>
            <a:off x="7915276" y="785813"/>
            <a:ext cx="3843338" cy="3693319"/>
          </a:xfrm>
          <a:prstGeom prst="rect">
            <a:avLst/>
          </a:prstGeom>
          <a:noFill/>
        </p:spPr>
        <p:txBody>
          <a:bodyPr wrap="square" rtlCol="0">
            <a:spAutoFit/>
          </a:bodyPr>
          <a:lstStyle/>
          <a:p>
            <a:r>
              <a:rPr kumimoji="1" lang="zh-CN" altLang="en-US" dirty="0"/>
              <a:t>（</a:t>
            </a:r>
            <a:r>
              <a:rPr kumimoji="1" lang="en-US" altLang="zh-CN" dirty="0"/>
              <a:t>a</a:t>
            </a:r>
            <a:r>
              <a:rPr kumimoji="1" lang="zh-CN" altLang="en-US" dirty="0"/>
              <a:t>）</a:t>
            </a:r>
            <a:r>
              <a:rPr kumimoji="1" lang="en-US" altLang="zh-CN" dirty="0"/>
              <a:t>:</a:t>
            </a:r>
            <a:r>
              <a:rPr kumimoji="1" lang="zh-CN" altLang="en-US" dirty="0"/>
              <a:t>探究情感三元组的选取数目</a:t>
            </a:r>
            <a:r>
              <a:rPr kumimoji="1" lang="en-US" altLang="zh-CN" dirty="0"/>
              <a:t>t</a:t>
            </a:r>
            <a:r>
              <a:rPr kumimoji="1" lang="zh-CN" altLang="en-US" dirty="0"/>
              <a:t>的影响</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zh-CN" altLang="en-US" dirty="0"/>
              <a:t>（</a:t>
            </a:r>
            <a:r>
              <a:rPr kumimoji="1" lang="en-US" altLang="zh-CN" dirty="0"/>
              <a:t>b</a:t>
            </a:r>
            <a:r>
              <a:rPr kumimoji="1" lang="zh-CN" altLang="en-US" dirty="0"/>
              <a:t>）：探究动态标签平滑（ </a:t>
            </a:r>
            <a:r>
              <a:rPr kumimoji="1" lang="en-US" altLang="zh-CN" dirty="0"/>
              <a:t>DLS</a:t>
            </a:r>
            <a:r>
              <a:rPr kumimoji="1" lang="zh-CN" altLang="en-US" dirty="0"/>
              <a:t>）的平滑值的影响</a:t>
            </a:r>
            <a:endParaRPr kumimoji="1" lang="en-US" altLang="zh-CN" dirty="0"/>
          </a:p>
          <a:p>
            <a:endParaRPr kumimoji="1" lang="en-US" altLang="zh-CN" dirty="0"/>
          </a:p>
          <a:p>
            <a:endParaRPr kumimoji="1" lang="en-US" altLang="zh-CN" dirty="0"/>
          </a:p>
          <a:p>
            <a:r>
              <a:rPr kumimoji="1" lang="zh-CN" altLang="en-US" dirty="0"/>
              <a:t>（</a:t>
            </a:r>
            <a:r>
              <a:rPr kumimoji="1" lang="en-US" altLang="zh-CN" dirty="0"/>
              <a:t>c</a:t>
            </a:r>
            <a:r>
              <a:rPr kumimoji="1" lang="zh-CN" altLang="en-US" dirty="0"/>
              <a:t>）</a:t>
            </a:r>
            <a:r>
              <a:rPr lang="en" altLang="zh-CN" dirty="0"/>
              <a:t> Concept-Aware Top-K Decoding </a:t>
            </a:r>
            <a:r>
              <a:rPr lang="zh-CN" altLang="en-US" dirty="0"/>
              <a:t>里面权重的影响</a:t>
            </a:r>
            <a:endParaRPr lang="en" altLang="zh-CN" dirty="0"/>
          </a:p>
          <a:p>
            <a:endParaRPr kumimoji="1" lang="zh-CN" altLang="en-US" dirty="0"/>
          </a:p>
        </p:txBody>
      </p:sp>
      <p:pic>
        <p:nvPicPr>
          <p:cNvPr id="7" name="图片 6" descr="图示&#10;&#10;中度可信度描述已自动生成">
            <a:extLst>
              <a:ext uri="{FF2B5EF4-FFF2-40B4-BE49-F238E27FC236}">
                <a16:creationId xmlns:a16="http://schemas.microsoft.com/office/drawing/2014/main" id="{D5CDFF08-D27E-1343-8E02-EB950BF417BB}"/>
              </a:ext>
            </a:extLst>
          </p:cNvPr>
          <p:cNvPicPr>
            <a:picLocks noChangeAspect="1"/>
          </p:cNvPicPr>
          <p:nvPr/>
        </p:nvPicPr>
        <p:blipFill rotWithShape="1">
          <a:blip r:embed="rId3"/>
          <a:srcRect t="16041"/>
          <a:stretch/>
        </p:blipFill>
        <p:spPr>
          <a:xfrm>
            <a:off x="8457407" y="1500188"/>
            <a:ext cx="3098800" cy="639762"/>
          </a:xfrm>
          <a:prstGeom prst="rect">
            <a:avLst/>
          </a:prstGeom>
        </p:spPr>
      </p:pic>
      <p:grpSp>
        <p:nvGrpSpPr>
          <p:cNvPr id="8" name="组合 7">
            <a:extLst>
              <a:ext uri="{FF2B5EF4-FFF2-40B4-BE49-F238E27FC236}">
                <a16:creationId xmlns:a16="http://schemas.microsoft.com/office/drawing/2014/main" id="{E1AA5D3D-6890-9D42-9EA9-CD0FFDDF4805}"/>
              </a:ext>
            </a:extLst>
          </p:cNvPr>
          <p:cNvGrpSpPr/>
          <p:nvPr/>
        </p:nvGrpSpPr>
        <p:grpSpPr>
          <a:xfrm>
            <a:off x="7936707" y="4206057"/>
            <a:ext cx="3619500" cy="1442665"/>
            <a:chOff x="481011" y="4390721"/>
            <a:chExt cx="4787900" cy="1908368"/>
          </a:xfrm>
        </p:grpSpPr>
        <p:pic>
          <p:nvPicPr>
            <p:cNvPr id="9" name="图片 8" descr="文本&#10;&#10;低可信度描述已自动生成">
              <a:extLst>
                <a:ext uri="{FF2B5EF4-FFF2-40B4-BE49-F238E27FC236}">
                  <a16:creationId xmlns:a16="http://schemas.microsoft.com/office/drawing/2014/main" id="{DE535A37-E964-5B4F-9A2A-6B7969C6800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81011" y="4927489"/>
              <a:ext cx="4787900" cy="1371600"/>
            </a:xfrm>
            <a:prstGeom prst="rect">
              <a:avLst/>
            </a:prstGeom>
          </p:spPr>
        </p:pic>
        <p:pic>
          <p:nvPicPr>
            <p:cNvPr id="10" name="图片 9" descr="文本&#10;&#10;描述已自动生成">
              <a:extLst>
                <a:ext uri="{FF2B5EF4-FFF2-40B4-BE49-F238E27FC236}">
                  <a16:creationId xmlns:a16="http://schemas.microsoft.com/office/drawing/2014/main" id="{3EC95933-853A-6441-A536-5F993EC64256}"/>
                </a:ext>
              </a:extLst>
            </p:cNvPr>
            <p:cNvPicPr>
              <a:picLocks noChangeAspect="1"/>
            </p:cNvPicPr>
            <p:nvPr/>
          </p:nvPicPr>
          <p:blipFill rotWithShape="1">
            <a:blip r:embed="rId5">
              <a:clrChange>
                <a:clrFrom>
                  <a:srgbClr val="FFFFFF"/>
                </a:clrFrom>
                <a:clrTo>
                  <a:srgbClr val="FFFFFF">
                    <a:alpha val="0"/>
                  </a:srgbClr>
                </a:clrTo>
              </a:clrChange>
            </a:blip>
            <a:srcRect t="18410"/>
            <a:stretch/>
          </p:blipFill>
          <p:spPr>
            <a:xfrm>
              <a:off x="601661" y="4390721"/>
              <a:ext cx="4546600" cy="704610"/>
            </a:xfrm>
            <a:prstGeom prst="rect">
              <a:avLst/>
            </a:prstGeom>
          </p:spPr>
        </p:pic>
      </p:grpSp>
    </p:spTree>
    <p:extLst>
      <p:ext uri="{BB962C8B-B14F-4D97-AF65-F5344CB8AC3E}">
        <p14:creationId xmlns:p14="http://schemas.microsoft.com/office/powerpoint/2010/main" val="821546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表格&#10;&#10;描述已自动生成">
            <a:extLst>
              <a:ext uri="{FF2B5EF4-FFF2-40B4-BE49-F238E27FC236}">
                <a16:creationId xmlns:a16="http://schemas.microsoft.com/office/drawing/2014/main" id="{49D037EC-42FF-3940-94A9-E77931BE7480}"/>
              </a:ext>
            </a:extLst>
          </p:cNvPr>
          <p:cNvPicPr>
            <a:picLocks noChangeAspect="1"/>
          </p:cNvPicPr>
          <p:nvPr/>
        </p:nvPicPr>
        <p:blipFill rotWithShape="1">
          <a:blip r:embed="rId3"/>
          <a:srcRect t="55162"/>
          <a:stretch/>
        </p:blipFill>
        <p:spPr>
          <a:xfrm>
            <a:off x="0" y="1514474"/>
            <a:ext cx="12192000" cy="3063875"/>
          </a:xfrm>
          <a:prstGeom prst="rect">
            <a:avLst/>
          </a:prstGeom>
        </p:spPr>
      </p:pic>
      <p:sp>
        <p:nvSpPr>
          <p:cNvPr id="6" name="文本框 5">
            <a:extLst>
              <a:ext uri="{FF2B5EF4-FFF2-40B4-BE49-F238E27FC236}">
                <a16:creationId xmlns:a16="http://schemas.microsoft.com/office/drawing/2014/main" id="{5E00D99C-C82A-7A46-99F2-A87FFDC93447}"/>
              </a:ext>
            </a:extLst>
          </p:cNvPr>
          <p:cNvSpPr txBox="1"/>
          <p:nvPr/>
        </p:nvSpPr>
        <p:spPr>
          <a:xfrm>
            <a:off x="1085850" y="971550"/>
            <a:ext cx="2432076" cy="369332"/>
          </a:xfrm>
          <a:prstGeom prst="rect">
            <a:avLst/>
          </a:prstGeom>
          <a:noFill/>
        </p:spPr>
        <p:txBody>
          <a:bodyPr wrap="none" rtlCol="0">
            <a:spAutoFit/>
          </a:bodyPr>
          <a:lstStyle/>
          <a:p>
            <a:r>
              <a:rPr kumimoji="1" lang="zh-CN" altLang="en-US" dirty="0"/>
              <a:t>实验结果：</a:t>
            </a:r>
            <a:r>
              <a:rPr kumimoji="1" lang="en-US" altLang="zh-CN" dirty="0"/>
              <a:t>case</a:t>
            </a:r>
            <a:r>
              <a:rPr kumimoji="1" lang="zh-CN" altLang="en-US" dirty="0"/>
              <a:t> </a:t>
            </a:r>
            <a:r>
              <a:rPr kumimoji="1" lang="en-US" altLang="zh-CN" dirty="0"/>
              <a:t>study</a:t>
            </a:r>
            <a:r>
              <a:rPr kumimoji="1" lang="zh-CN" altLang="en-US" dirty="0"/>
              <a:t> </a:t>
            </a:r>
          </a:p>
        </p:txBody>
      </p:sp>
    </p:spTree>
    <p:extLst>
      <p:ext uri="{BB962C8B-B14F-4D97-AF65-F5344CB8AC3E}">
        <p14:creationId xmlns:p14="http://schemas.microsoft.com/office/powerpoint/2010/main" val="2480456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2803D3-89A9-6441-845D-20A8172B323D}"/>
              </a:ext>
            </a:extLst>
          </p:cNvPr>
          <p:cNvSpPr>
            <a:spLocks noGrp="1"/>
          </p:cNvSpPr>
          <p:nvPr>
            <p:ph type="title"/>
          </p:nvPr>
        </p:nvSpPr>
        <p:spPr>
          <a:xfrm>
            <a:off x="738187" y="0"/>
            <a:ext cx="10515600" cy="1325563"/>
          </a:xfrm>
        </p:spPr>
        <p:txBody>
          <a:bodyPr>
            <a:normAutofit/>
          </a:bodyPr>
          <a:lstStyle/>
          <a:p>
            <a:r>
              <a:rPr kumimoji="1" lang="zh-CN" altLang="en-US" dirty="0"/>
              <a:t>总结延伸</a:t>
            </a:r>
          </a:p>
        </p:txBody>
      </p:sp>
      <p:sp>
        <p:nvSpPr>
          <p:cNvPr id="3" name="内容占位符 2">
            <a:extLst>
              <a:ext uri="{FF2B5EF4-FFF2-40B4-BE49-F238E27FC236}">
                <a16:creationId xmlns:a16="http://schemas.microsoft.com/office/drawing/2014/main" id="{A023CA1B-6BFB-9446-9E27-DD2FB5E97D4F}"/>
              </a:ext>
            </a:extLst>
          </p:cNvPr>
          <p:cNvSpPr>
            <a:spLocks noGrp="1"/>
          </p:cNvSpPr>
          <p:nvPr>
            <p:ph idx="1"/>
          </p:nvPr>
        </p:nvSpPr>
        <p:spPr>
          <a:xfrm>
            <a:off x="609600" y="1253331"/>
            <a:ext cx="10515600" cy="4351338"/>
          </a:xfrm>
        </p:spPr>
        <p:txBody>
          <a:bodyPr>
            <a:normAutofit fontScale="92500" lnSpcReduction="10000"/>
          </a:bodyPr>
          <a:lstStyle/>
          <a:p>
            <a:r>
              <a:rPr kumimoji="1" lang="en-US" altLang="zh-CN" dirty="0"/>
              <a:t>1</a:t>
            </a:r>
            <a:r>
              <a:rPr kumimoji="1" lang="zh-CN" altLang="en-US" dirty="0"/>
              <a:t>、标题可以举形象到位的例子，使得标题更有趣但又凸显主题，言之有理。动机同理。</a:t>
            </a:r>
            <a:endParaRPr kumimoji="1" lang="en-US" altLang="zh-CN" dirty="0"/>
          </a:p>
          <a:p>
            <a:r>
              <a:rPr kumimoji="1" lang="en-US" altLang="zh-CN" dirty="0"/>
              <a:t>2</a:t>
            </a:r>
            <a:r>
              <a:rPr kumimoji="1" lang="zh-CN" altLang="en-US" dirty="0"/>
              <a:t>、平时科研的会后可以把相关领域再缩小一些，比如对话生成多样性过于宽泛</a:t>
            </a:r>
            <a:r>
              <a:rPr kumimoji="1" lang="en-US" altLang="zh-CN" dirty="0"/>
              <a:t>------》</a:t>
            </a:r>
            <a:r>
              <a:rPr kumimoji="1" lang="zh-CN" altLang="en-US" dirty="0"/>
              <a:t>基于人物描述的对话生成</a:t>
            </a:r>
            <a:endParaRPr kumimoji="1" lang="en-US" altLang="zh-CN" dirty="0"/>
          </a:p>
          <a:p>
            <a:r>
              <a:rPr kumimoji="1" lang="en-US" altLang="zh-CN" dirty="0"/>
              <a:t>3</a:t>
            </a:r>
            <a:r>
              <a:rPr kumimoji="1" lang="zh-CN" altLang="en-US" dirty="0"/>
              <a:t>、可以将多种不同类型的知识结合起来建立新的知识图谱。</a:t>
            </a:r>
            <a:endParaRPr kumimoji="1" lang="en-US" altLang="zh-CN" dirty="0"/>
          </a:p>
          <a:p>
            <a:r>
              <a:rPr kumimoji="1" lang="en-US" altLang="zh-CN" dirty="0"/>
              <a:t>5</a:t>
            </a:r>
            <a:r>
              <a:rPr kumimoji="1" lang="zh-CN" altLang="en-US" dirty="0"/>
              <a:t>、如何衡量一个模型的常识推理性能等还没有一个统一的指标。</a:t>
            </a:r>
            <a:endParaRPr kumimoji="1" lang="en-US" altLang="zh-CN" dirty="0"/>
          </a:p>
          <a:p>
            <a:r>
              <a:rPr kumimoji="1" lang="en-US" altLang="zh-CN" dirty="0"/>
              <a:t>6</a:t>
            </a:r>
            <a:r>
              <a:rPr kumimoji="1" lang="zh-CN" altLang="en-US" dirty="0"/>
              <a:t>、当模型里符号过多时可列表：</a:t>
            </a:r>
            <a:endParaRPr kumimoji="1" lang="en-US" altLang="zh-CN" dirty="0"/>
          </a:p>
          <a:p>
            <a:r>
              <a:rPr kumimoji="1" lang="en-US" altLang="zh-CN" dirty="0"/>
              <a:t>7</a:t>
            </a:r>
            <a:r>
              <a:rPr kumimoji="1" lang="zh-CN" altLang="en-US" dirty="0"/>
              <a:t>、主实验打不过的时候多搞点其他实验</a:t>
            </a:r>
            <a:endParaRPr kumimoji="1" lang="en-US" altLang="zh-CN" dirty="0"/>
          </a:p>
          <a:p>
            <a:r>
              <a:rPr kumimoji="1" lang="en-US" altLang="zh-CN" dirty="0"/>
              <a:t>8</a:t>
            </a:r>
            <a:r>
              <a:rPr kumimoji="1" lang="zh-CN" altLang="en-US" dirty="0"/>
              <a:t>、人工评价越来越多样了，可以评价的</a:t>
            </a:r>
            <a:endParaRPr kumimoji="1" lang="en-US" altLang="zh-CN" dirty="0"/>
          </a:p>
          <a:p>
            <a:pPr marL="0" indent="0">
              <a:buNone/>
            </a:pPr>
            <a:r>
              <a:rPr kumimoji="1" lang="zh-CN" altLang="en-US" dirty="0"/>
              <a:t>        方面也越来越多了。</a:t>
            </a:r>
            <a:endParaRPr kumimoji="1" lang="en-US" altLang="zh-CN" dirty="0"/>
          </a:p>
          <a:p>
            <a:pPr marL="0" indent="0">
              <a:buNone/>
            </a:pPr>
            <a:endParaRPr kumimoji="1" lang="zh-CN" altLang="en-US" dirty="0"/>
          </a:p>
        </p:txBody>
      </p:sp>
      <p:pic>
        <p:nvPicPr>
          <p:cNvPr id="5" name="图片 4" descr="文本&#10;&#10;描述已自动生成">
            <a:extLst>
              <a:ext uri="{FF2B5EF4-FFF2-40B4-BE49-F238E27FC236}">
                <a16:creationId xmlns:a16="http://schemas.microsoft.com/office/drawing/2014/main" id="{47CFF408-445D-864B-94DD-3A12007C694F}"/>
              </a:ext>
            </a:extLst>
          </p:cNvPr>
          <p:cNvPicPr>
            <a:picLocks noChangeAspect="1"/>
          </p:cNvPicPr>
          <p:nvPr/>
        </p:nvPicPr>
        <p:blipFill>
          <a:blip r:embed="rId3"/>
          <a:stretch>
            <a:fillRect/>
          </a:stretch>
        </p:blipFill>
        <p:spPr>
          <a:xfrm>
            <a:off x="7564604" y="4019550"/>
            <a:ext cx="3846346" cy="2657475"/>
          </a:xfrm>
          <a:prstGeom prst="rect">
            <a:avLst/>
          </a:prstGeom>
        </p:spPr>
      </p:pic>
    </p:spTree>
    <p:extLst>
      <p:ext uri="{BB962C8B-B14F-4D97-AF65-F5344CB8AC3E}">
        <p14:creationId xmlns:p14="http://schemas.microsoft.com/office/powerpoint/2010/main" val="2517600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FC9A9A-1BDB-E644-A986-DD01AFAF327C}"/>
              </a:ext>
            </a:extLst>
          </p:cNvPr>
          <p:cNvSpPr>
            <a:spLocks noGrp="1"/>
          </p:cNvSpPr>
          <p:nvPr>
            <p:ph type="title"/>
          </p:nvPr>
        </p:nvSpPr>
        <p:spPr/>
        <p:txBody>
          <a:bodyPr/>
          <a:lstStyle/>
          <a:p>
            <a:endParaRPr kumimoji="1" lang="zh-CN" altLang="en-US"/>
          </a:p>
        </p:txBody>
      </p:sp>
      <p:pic>
        <p:nvPicPr>
          <p:cNvPr id="4" name="图片 3">
            <a:extLst>
              <a:ext uri="{FF2B5EF4-FFF2-40B4-BE49-F238E27FC236}">
                <a16:creationId xmlns:a16="http://schemas.microsoft.com/office/drawing/2014/main" id="{48A38FEA-D416-2744-9625-CE3AC00149FC}"/>
              </a:ext>
            </a:extLst>
          </p:cNvPr>
          <p:cNvPicPr>
            <a:picLocks noChangeAspect="1"/>
          </p:cNvPicPr>
          <p:nvPr/>
        </p:nvPicPr>
        <p:blipFill>
          <a:blip r:embed="rId2"/>
          <a:stretch>
            <a:fillRect/>
          </a:stretch>
        </p:blipFill>
        <p:spPr>
          <a:xfrm>
            <a:off x="1727200" y="190500"/>
            <a:ext cx="8737600" cy="6477000"/>
          </a:xfrm>
          <a:prstGeom prst="rect">
            <a:avLst/>
          </a:prstGeom>
        </p:spPr>
      </p:pic>
    </p:spTree>
    <p:extLst>
      <p:ext uri="{BB962C8B-B14F-4D97-AF65-F5344CB8AC3E}">
        <p14:creationId xmlns:p14="http://schemas.microsoft.com/office/powerpoint/2010/main" val="1821006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1"/>
            <a:ext cx="3362146" cy="39115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标题 1">
            <a:extLst>
              <a:ext uri="{FF2B5EF4-FFF2-40B4-BE49-F238E27FC236}">
                <a16:creationId xmlns:a16="http://schemas.microsoft.com/office/drawing/2014/main" id="{F90699C4-99FD-084E-9B8E-F35332457622}"/>
              </a:ext>
            </a:extLst>
          </p:cNvPr>
          <p:cNvSpPr txBox="1">
            <a:spLocks/>
          </p:cNvSpPr>
          <p:nvPr/>
        </p:nvSpPr>
        <p:spPr>
          <a:xfrm>
            <a:off x="774701" y="762000"/>
            <a:ext cx="2771672" cy="32305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zh-CN" sz="2700" b="1">
                <a:solidFill>
                  <a:srgbClr val="FFFFFF"/>
                </a:solidFill>
              </a:rPr>
              <a:t>Grounded Conversation Generation as Guided Traverses in Commonsense Knowledge Graphs</a:t>
            </a:r>
            <a:r>
              <a:rPr lang="zh-CN" altLang="en-US" sz="2700" b="1">
                <a:solidFill>
                  <a:srgbClr val="FFFFFF"/>
                </a:solidFill>
              </a:rPr>
              <a:t>（</a:t>
            </a:r>
            <a:r>
              <a:rPr lang="en-US" altLang="zh-CN" sz="2700" b="1">
                <a:solidFill>
                  <a:srgbClr val="FFFFFF"/>
                </a:solidFill>
              </a:rPr>
              <a:t>ACL2020</a:t>
            </a:r>
            <a:r>
              <a:rPr lang="zh-CN" altLang="en-US" sz="2700" b="1">
                <a:solidFill>
                  <a:srgbClr val="FFFFFF"/>
                </a:solidFill>
              </a:rPr>
              <a:t>）</a:t>
            </a:r>
            <a:endParaRPr kumimoji="1" lang="en-US" altLang="zh-CN" sz="2700">
              <a:solidFill>
                <a:srgbClr val="FFFFFF"/>
              </a:solidFill>
            </a:endParaRPr>
          </a:p>
        </p:txBody>
      </p:sp>
      <p:pic>
        <p:nvPicPr>
          <p:cNvPr id="6" name="图片 5" descr="图示&#10;&#10;描述已自动生成">
            <a:extLst>
              <a:ext uri="{FF2B5EF4-FFF2-40B4-BE49-F238E27FC236}">
                <a16:creationId xmlns:a16="http://schemas.microsoft.com/office/drawing/2014/main" id="{46ED2FB2-3CCD-374B-9411-8F16F1F075C6}"/>
              </a:ext>
            </a:extLst>
          </p:cNvPr>
          <p:cNvPicPr>
            <a:picLocks noChangeAspect="1"/>
          </p:cNvPicPr>
          <p:nvPr/>
        </p:nvPicPr>
        <p:blipFill rotWithShape="1">
          <a:blip r:embed="rId3"/>
          <a:srcRect l="6588" r="5658" b="-3"/>
          <a:stretch/>
        </p:blipFill>
        <p:spPr>
          <a:xfrm>
            <a:off x="3988092" y="448054"/>
            <a:ext cx="4036457" cy="5954580"/>
          </a:xfrm>
          <a:prstGeom prst="rect">
            <a:avLst/>
          </a:prstGeom>
        </p:spPr>
      </p:pic>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8443" y="445459"/>
            <a:ext cx="3522149" cy="595717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348A914D-1FB7-5848-A4D6-9FCA9D5CF47F}"/>
              </a:ext>
            </a:extLst>
          </p:cNvPr>
          <p:cNvSpPr>
            <a:spLocks noGrp="1"/>
          </p:cNvSpPr>
          <p:nvPr>
            <p:ph idx="1"/>
          </p:nvPr>
        </p:nvSpPr>
        <p:spPr>
          <a:xfrm>
            <a:off x="8460981" y="805294"/>
            <a:ext cx="2977071" cy="5237503"/>
          </a:xfrm>
        </p:spPr>
        <p:txBody>
          <a:bodyPr vert="horz" lIns="91440" tIns="45720" rIns="91440" bIns="45720" rtlCol="0" anchor="ctr">
            <a:normAutofit/>
          </a:bodyPr>
          <a:lstStyle/>
          <a:p>
            <a:r>
              <a:rPr kumimoji="1" lang="zh-CN" altLang="en-US" sz="1900" dirty="0"/>
              <a:t>动机：</a:t>
            </a:r>
            <a:endParaRPr kumimoji="1" lang="en-US" altLang="zh-CN" sz="1900" dirty="0"/>
          </a:p>
          <a:p>
            <a:pPr lvl="1"/>
            <a:r>
              <a:rPr kumimoji="1" lang="zh-CN" altLang="en-US" sz="1900" dirty="0"/>
              <a:t>从现象出发：人类对话自然会围绕相关概念发展，并分散到多跳概念</a:t>
            </a:r>
            <a:r>
              <a:rPr kumimoji="1" lang="en-US" altLang="zh-CN" sz="1900" dirty="0"/>
              <a:t>;</a:t>
            </a:r>
            <a:r>
              <a:rPr kumimoji="1" lang="zh-CN" altLang="en-US" sz="1900" dirty="0"/>
              <a:t>人类在对话时时常出现“</a:t>
            </a:r>
            <a:r>
              <a:rPr lang="en-US" altLang="zh-CN" sz="1900" dirty="0"/>
              <a:t>concept shift </a:t>
            </a:r>
            <a:r>
              <a:rPr kumimoji="1" lang="en-US" altLang="zh-CN" sz="1900" dirty="0"/>
              <a:t>”</a:t>
            </a:r>
            <a:r>
              <a:rPr kumimoji="1" lang="zh-CN" altLang="en-US" sz="1900" dirty="0"/>
              <a:t>的现象。</a:t>
            </a:r>
            <a:endParaRPr kumimoji="1" lang="en-US" altLang="zh-CN" sz="1900" dirty="0"/>
          </a:p>
          <a:p>
            <a:pPr lvl="1"/>
            <a:r>
              <a:rPr kumimoji="1" lang="zh-CN" altLang="en-US" sz="1900" dirty="0"/>
              <a:t>以前的工作仅仅直接使用了知识，没有用知识对对话题转移等现象进行建模。</a:t>
            </a:r>
            <a:endParaRPr kumimoji="1" lang="en-US" altLang="zh-CN" sz="1900" dirty="0"/>
          </a:p>
          <a:p>
            <a:pPr lvl="1"/>
            <a:r>
              <a:rPr kumimoji="1" lang="zh-CN" altLang="en-US" sz="1900" dirty="0"/>
              <a:t>使用具体例子进行说明。</a:t>
            </a:r>
            <a:endParaRPr kumimoji="1" lang="en-US" altLang="zh-CN" sz="1900" dirty="0"/>
          </a:p>
          <a:p>
            <a:r>
              <a:rPr kumimoji="1" lang="zh-CN" altLang="en-US" sz="1900" dirty="0"/>
              <a:t>文章的目的：</a:t>
            </a:r>
            <a:endParaRPr kumimoji="1" lang="en-US" altLang="zh-CN" sz="1900" dirty="0"/>
          </a:p>
          <a:p>
            <a:pPr lvl="1"/>
            <a:r>
              <a:rPr kumimoji="1" lang="zh-CN" altLang="en-US" sz="1900" dirty="0"/>
              <a:t>生成会产生话题转移的对话。</a:t>
            </a:r>
            <a:endParaRPr kumimoji="1" lang="en-US" altLang="zh-CN" sz="1900" dirty="0"/>
          </a:p>
        </p:txBody>
      </p:sp>
      <p:sp>
        <p:nvSpPr>
          <p:cNvPr id="15" name="Rectangle 14">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17136"/>
            <a:ext cx="3362146" cy="1890452"/>
          </a:xfrm>
          <a:prstGeom prst="rect">
            <a:avLst/>
          </a:prstGeom>
          <a:solidFill>
            <a:srgbClr val="415E62">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2716898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B6FEA-27A3-FB41-817D-03735194A2BF}"/>
              </a:ext>
            </a:extLst>
          </p:cNvPr>
          <p:cNvSpPr>
            <a:spLocks noGrp="1"/>
          </p:cNvSpPr>
          <p:nvPr>
            <p:ph type="title"/>
          </p:nvPr>
        </p:nvSpPr>
        <p:spPr/>
        <p:txBody>
          <a:bodyPr/>
          <a:lstStyle/>
          <a:p>
            <a:r>
              <a:rPr kumimoji="1" lang="zh-CN" altLang="en-US" dirty="0"/>
              <a:t>新的</a:t>
            </a:r>
            <a:r>
              <a:rPr kumimoji="1" lang="en-US" altLang="zh-CN" dirty="0"/>
              <a:t>idea</a:t>
            </a:r>
            <a:endParaRPr kumimoji="1" lang="zh-CN" altLang="en-US" dirty="0"/>
          </a:p>
        </p:txBody>
      </p:sp>
      <p:sp>
        <p:nvSpPr>
          <p:cNvPr id="3" name="内容占位符 2">
            <a:extLst>
              <a:ext uri="{FF2B5EF4-FFF2-40B4-BE49-F238E27FC236}">
                <a16:creationId xmlns:a16="http://schemas.microsoft.com/office/drawing/2014/main" id="{C905719F-59D8-E945-9F0F-BAED8DF2F528}"/>
              </a:ext>
            </a:extLst>
          </p:cNvPr>
          <p:cNvSpPr>
            <a:spLocks noGrp="1"/>
          </p:cNvSpPr>
          <p:nvPr>
            <p:ph idx="1"/>
          </p:nvPr>
        </p:nvSpPr>
        <p:spPr/>
        <p:txBody>
          <a:bodyPr/>
          <a:lstStyle/>
          <a:p>
            <a:r>
              <a:rPr kumimoji="1" lang="en-US" altLang="zh-CN" dirty="0"/>
              <a:t>Sense</a:t>
            </a:r>
            <a:r>
              <a:rPr kumimoji="1" lang="zh-CN" altLang="en-US" dirty="0"/>
              <a:t> </a:t>
            </a:r>
            <a:r>
              <a:rPr kumimoji="1" lang="en-US" altLang="zh-CN" dirty="0"/>
              <a:t>and</a:t>
            </a:r>
            <a:r>
              <a:rPr kumimoji="1" lang="zh-CN" altLang="en-US" dirty="0"/>
              <a:t> </a:t>
            </a:r>
            <a:r>
              <a:rPr kumimoji="1" lang="en-US" altLang="zh-CN" dirty="0"/>
              <a:t>sensibility</a:t>
            </a:r>
          </a:p>
          <a:p>
            <a:pPr marL="0" indent="0">
              <a:buNone/>
            </a:pPr>
            <a:endParaRPr kumimoji="1" lang="zh-CN" altLang="en-US" dirty="0"/>
          </a:p>
        </p:txBody>
      </p:sp>
    </p:spTree>
    <p:extLst>
      <p:ext uri="{BB962C8B-B14F-4D97-AF65-F5344CB8AC3E}">
        <p14:creationId xmlns:p14="http://schemas.microsoft.com/office/powerpoint/2010/main" val="1502802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3">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1">
            <a:extLst>
              <a:ext uri="{FF2B5EF4-FFF2-40B4-BE49-F238E27FC236}">
                <a16:creationId xmlns:a16="http://schemas.microsoft.com/office/drawing/2014/main" id="{42FBD52C-D997-D642-A85C-7821D10E87FD}"/>
              </a:ext>
            </a:extLst>
          </p:cNvPr>
          <p:cNvSpPr txBox="1">
            <a:spLocks noGrp="1"/>
          </p:cNvSpPr>
          <p:nvPr>
            <p:ph type="title"/>
          </p:nvPr>
        </p:nvSpPr>
        <p:spPr>
          <a:xfrm>
            <a:off x="594360" y="640263"/>
            <a:ext cx="3822192" cy="1344975"/>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altLang="zh-CN" sz="2000" b="1">
                <a:solidFill>
                  <a:schemeClr val="bg1"/>
                </a:solidFill>
              </a:rPr>
              <a:t>Grounded Conversation Generation as Guided Traverses in Commonsense Knowledge Graphs</a:t>
            </a:r>
            <a:r>
              <a:rPr lang="zh-CN" altLang="en-US" sz="2000" b="1">
                <a:solidFill>
                  <a:schemeClr val="bg1"/>
                </a:solidFill>
              </a:rPr>
              <a:t>（</a:t>
            </a:r>
            <a:r>
              <a:rPr lang="en-US" altLang="zh-CN" sz="2000" b="1">
                <a:solidFill>
                  <a:schemeClr val="bg1"/>
                </a:solidFill>
              </a:rPr>
              <a:t>ACL2020</a:t>
            </a:r>
            <a:r>
              <a:rPr lang="zh-CN" altLang="en-US" sz="2000" b="1">
                <a:solidFill>
                  <a:schemeClr val="bg1"/>
                </a:solidFill>
              </a:rPr>
              <a:t>）</a:t>
            </a:r>
            <a:endParaRPr kumimoji="1" lang="zh-CN" altLang="en-US" sz="2000">
              <a:solidFill>
                <a:schemeClr val="bg1"/>
              </a:solidFill>
            </a:endParaRPr>
          </a:p>
        </p:txBody>
      </p:sp>
      <p:cxnSp>
        <p:nvCxnSpPr>
          <p:cNvPr id="41" name="Straight Connector 35">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DA1D7645-8EA0-A04E-A31F-93182E534E01}"/>
              </a:ext>
            </a:extLst>
          </p:cNvPr>
          <p:cNvSpPr>
            <a:spLocks noGrp="1"/>
          </p:cNvSpPr>
          <p:nvPr>
            <p:ph idx="1"/>
          </p:nvPr>
        </p:nvSpPr>
        <p:spPr>
          <a:xfrm>
            <a:off x="593610" y="2121763"/>
            <a:ext cx="3822192" cy="3773010"/>
          </a:xfrm>
        </p:spPr>
        <p:txBody>
          <a:bodyPr>
            <a:normAutofit/>
          </a:bodyPr>
          <a:lstStyle/>
          <a:p>
            <a:r>
              <a:rPr kumimoji="1" lang="zh-CN" altLang="en-US" sz="2000" dirty="0">
                <a:solidFill>
                  <a:schemeClr val="bg1"/>
                </a:solidFill>
              </a:rPr>
              <a:t>模型</a:t>
            </a:r>
            <a:endParaRPr kumimoji="1" lang="en-US" altLang="zh-CN" sz="2000" dirty="0">
              <a:solidFill>
                <a:schemeClr val="bg1"/>
              </a:solidFill>
            </a:endParaRPr>
          </a:p>
          <a:p>
            <a:pPr lvl="1"/>
            <a:r>
              <a:rPr kumimoji="1" lang="zh-CN" altLang="en-US" sz="2000" dirty="0">
                <a:solidFill>
                  <a:schemeClr val="bg1"/>
                </a:solidFill>
              </a:rPr>
              <a:t>文本编码解码：</a:t>
            </a:r>
            <a:r>
              <a:rPr kumimoji="1" lang="en-US" altLang="zh-CN" sz="2000" dirty="0">
                <a:solidFill>
                  <a:schemeClr val="bg1"/>
                </a:solidFill>
              </a:rPr>
              <a:t>GRU</a:t>
            </a:r>
          </a:p>
          <a:p>
            <a:pPr lvl="1"/>
            <a:r>
              <a:rPr kumimoji="1" lang="zh-CN" altLang="en-US" sz="2000" dirty="0">
                <a:solidFill>
                  <a:schemeClr val="bg1"/>
                </a:solidFill>
              </a:rPr>
              <a:t>中心知识编码：</a:t>
            </a:r>
            <a:r>
              <a:rPr kumimoji="1" lang="en-US" altLang="zh-CN" sz="2000" dirty="0">
                <a:solidFill>
                  <a:schemeClr val="bg1"/>
                </a:solidFill>
              </a:rPr>
              <a:t>GNN</a:t>
            </a:r>
          </a:p>
          <a:p>
            <a:pPr lvl="1"/>
            <a:r>
              <a:rPr kumimoji="1" lang="zh-CN" altLang="en-US" sz="2000" dirty="0">
                <a:solidFill>
                  <a:schemeClr val="bg1"/>
                </a:solidFill>
              </a:rPr>
              <a:t>边缘知识融合：</a:t>
            </a:r>
            <a:r>
              <a:rPr kumimoji="1" lang="en-US" altLang="zh-CN" sz="2000" dirty="0">
                <a:solidFill>
                  <a:schemeClr val="bg1"/>
                </a:solidFill>
              </a:rPr>
              <a:t>ATTENTION</a:t>
            </a:r>
          </a:p>
          <a:p>
            <a:pPr lvl="1"/>
            <a:r>
              <a:rPr kumimoji="1" lang="zh-CN" altLang="en-US" sz="2000" dirty="0">
                <a:solidFill>
                  <a:schemeClr val="bg1"/>
                </a:solidFill>
              </a:rPr>
              <a:t>融合阶段：门机制</a:t>
            </a:r>
            <a:endParaRPr kumimoji="1" lang="en-US" altLang="zh-CN" sz="2000" dirty="0">
              <a:solidFill>
                <a:schemeClr val="bg1"/>
              </a:solidFill>
            </a:endParaRPr>
          </a:p>
          <a:p>
            <a:pPr lvl="1"/>
            <a:r>
              <a:rPr kumimoji="1" lang="zh-CN" altLang="en-US" sz="2000" dirty="0">
                <a:solidFill>
                  <a:schemeClr val="bg1"/>
                </a:solidFill>
              </a:rPr>
              <a:t>解码生成：</a:t>
            </a:r>
            <a:r>
              <a:rPr kumimoji="1" lang="en-US" altLang="zh-CN" sz="2000" dirty="0">
                <a:solidFill>
                  <a:schemeClr val="bg1"/>
                </a:solidFill>
              </a:rPr>
              <a:t>GRU</a:t>
            </a:r>
            <a:endParaRPr kumimoji="1" lang="zh-CN" altLang="en-US" sz="2000" dirty="0">
              <a:solidFill>
                <a:schemeClr val="bg1"/>
              </a:solidFill>
            </a:endParaRPr>
          </a:p>
        </p:txBody>
      </p:sp>
      <p:pic>
        <p:nvPicPr>
          <p:cNvPr id="6" name="图片 5" descr="图示, 示意图&#10;&#10;描述已自动生成">
            <a:extLst>
              <a:ext uri="{FF2B5EF4-FFF2-40B4-BE49-F238E27FC236}">
                <a16:creationId xmlns:a16="http://schemas.microsoft.com/office/drawing/2014/main" id="{B269955A-FE7C-4443-96F4-19A2C3652A3E}"/>
              </a:ext>
            </a:extLst>
          </p:cNvPr>
          <p:cNvPicPr>
            <a:picLocks noChangeAspect="1"/>
          </p:cNvPicPr>
          <p:nvPr/>
        </p:nvPicPr>
        <p:blipFill rotWithShape="1">
          <a:blip r:embed="rId3"/>
          <a:srcRect l="2464" r="-3" b="-3"/>
          <a:stretch/>
        </p:blipFill>
        <p:spPr>
          <a:xfrm>
            <a:off x="6292509" y="0"/>
            <a:ext cx="4537415" cy="6693583"/>
          </a:xfrm>
          <a:prstGeom prst="rect">
            <a:avLst/>
          </a:prstGeom>
        </p:spPr>
      </p:pic>
    </p:spTree>
    <p:extLst>
      <p:ext uri="{BB962C8B-B14F-4D97-AF65-F5344CB8AC3E}">
        <p14:creationId xmlns:p14="http://schemas.microsoft.com/office/powerpoint/2010/main" val="4293933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标题 1">
            <a:extLst>
              <a:ext uri="{FF2B5EF4-FFF2-40B4-BE49-F238E27FC236}">
                <a16:creationId xmlns:a16="http://schemas.microsoft.com/office/drawing/2014/main" id="{DE4CF42A-B3FD-8543-BC56-D801DEFCD72A}"/>
              </a:ext>
            </a:extLst>
          </p:cNvPr>
          <p:cNvSpPr txBox="1">
            <a:spLocks noGrp="1"/>
          </p:cNvSpPr>
          <p:nvPr>
            <p:ph type="title"/>
          </p:nvPr>
        </p:nvSpPr>
        <p:spPr>
          <a:xfrm>
            <a:off x="524256" y="491260"/>
            <a:ext cx="6594189" cy="162521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altLang="zh-CN" sz="3100" b="1">
                <a:solidFill>
                  <a:srgbClr val="FFFFFF"/>
                </a:solidFill>
              </a:rPr>
              <a:t>Grounded Conversation Generation as Guided Traverses in Commonsense Knowledge Graphs</a:t>
            </a:r>
            <a:r>
              <a:rPr lang="zh-CN" altLang="en-US" sz="3100" b="1">
                <a:solidFill>
                  <a:srgbClr val="FFFFFF"/>
                </a:solidFill>
              </a:rPr>
              <a:t>（</a:t>
            </a:r>
            <a:r>
              <a:rPr lang="en-US" altLang="zh-CN" sz="3100" b="1">
                <a:solidFill>
                  <a:srgbClr val="FFFFFF"/>
                </a:solidFill>
              </a:rPr>
              <a:t>ACL2020</a:t>
            </a:r>
            <a:r>
              <a:rPr lang="zh-CN" altLang="en-US" sz="3100" b="1">
                <a:solidFill>
                  <a:srgbClr val="FFFFFF"/>
                </a:solidFill>
              </a:rPr>
              <a:t>）</a:t>
            </a:r>
            <a:endParaRPr kumimoji="1" lang="zh-CN" altLang="en-US" sz="3100">
              <a:solidFill>
                <a:srgbClr val="FFFFFF"/>
              </a:solidFill>
            </a:endParaRPr>
          </a:p>
        </p:txBody>
      </p:sp>
      <p:sp>
        <p:nvSpPr>
          <p:cNvPr id="18" name="Rectangle 17">
            <a:extLst>
              <a:ext uri="{FF2B5EF4-FFF2-40B4-BE49-F238E27FC236}">
                <a16:creationId xmlns:a16="http://schemas.microsoft.com/office/drawing/2014/main" id="{F48C0E4D-BD5E-4FDD-9B62-2B2940BF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59736"/>
            <a:ext cx="3447288" cy="1956816"/>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图片 7" descr="图片包含 文本&#10;&#10;描述已自动生成">
            <a:extLst>
              <a:ext uri="{FF2B5EF4-FFF2-40B4-BE49-F238E27FC236}">
                <a16:creationId xmlns:a16="http://schemas.microsoft.com/office/drawing/2014/main" id="{D00CB89E-592A-6648-AF07-6D130AAA616B}"/>
              </a:ext>
            </a:extLst>
          </p:cNvPr>
          <p:cNvPicPr>
            <a:picLocks noChangeAspect="1"/>
          </p:cNvPicPr>
          <p:nvPr/>
        </p:nvPicPr>
        <p:blipFill>
          <a:blip r:embed="rId3"/>
          <a:stretch>
            <a:fillRect/>
          </a:stretch>
        </p:blipFill>
        <p:spPr>
          <a:xfrm>
            <a:off x="4076027" y="5572130"/>
            <a:ext cx="3048565" cy="922190"/>
          </a:xfrm>
          <a:prstGeom prst="rect">
            <a:avLst/>
          </a:prstGeom>
        </p:spPr>
      </p:pic>
      <p:sp>
        <p:nvSpPr>
          <p:cNvPr id="20" name="Rectangle 19">
            <a:extLst>
              <a:ext uri="{FF2B5EF4-FFF2-40B4-BE49-F238E27FC236}">
                <a16:creationId xmlns:a16="http://schemas.microsoft.com/office/drawing/2014/main" id="{CAA0DA42-F6E1-48B7-B5ED-7C0C67DED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1064" y="2459736"/>
            <a:ext cx="3447288" cy="1956816"/>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BB6BE08D-CDB9-4806-9C6E-8FD809D88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4572000"/>
            <a:ext cx="3447288" cy="1956816"/>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图片 5" descr="文本&#10;&#10;描述已自动生成">
            <a:extLst>
              <a:ext uri="{FF2B5EF4-FFF2-40B4-BE49-F238E27FC236}">
                <a16:creationId xmlns:a16="http://schemas.microsoft.com/office/drawing/2014/main" id="{7AC12A4A-A86E-B841-B09B-5276A9E3701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73790" y="5688782"/>
            <a:ext cx="3052539" cy="618138"/>
          </a:xfrm>
          <a:prstGeom prst="rect">
            <a:avLst/>
          </a:prstGeom>
        </p:spPr>
      </p:pic>
      <p:sp>
        <p:nvSpPr>
          <p:cNvPr id="24" name="Rectangle 23">
            <a:extLst>
              <a:ext uri="{FF2B5EF4-FFF2-40B4-BE49-F238E27FC236}">
                <a16:creationId xmlns:a16="http://schemas.microsoft.com/office/drawing/2014/main" id="{CEFD8F0A-04C0-4F46-A992-D5CEA4F4C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1064" y="4572000"/>
            <a:ext cx="3447288" cy="1956816"/>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 name="图片 9">
            <a:extLst>
              <a:ext uri="{FF2B5EF4-FFF2-40B4-BE49-F238E27FC236}">
                <a16:creationId xmlns:a16="http://schemas.microsoft.com/office/drawing/2014/main" id="{0EDDAE1E-0C03-C64D-A73C-43062EF6EBC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437547" y="5134565"/>
            <a:ext cx="4325527" cy="400110"/>
          </a:xfrm>
          <a:prstGeom prst="rect">
            <a:avLst/>
          </a:prstGeom>
        </p:spPr>
      </p:pic>
      <p:sp>
        <p:nvSpPr>
          <p:cNvPr id="26" name="Rectangle 25">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内容占位符 2">
            <a:extLst>
              <a:ext uri="{FF2B5EF4-FFF2-40B4-BE49-F238E27FC236}">
                <a16:creationId xmlns:a16="http://schemas.microsoft.com/office/drawing/2014/main" id="{7B264BB4-F592-9D4A-AB6F-7125F9E39420}"/>
              </a:ext>
            </a:extLst>
          </p:cNvPr>
          <p:cNvSpPr>
            <a:spLocks noGrp="1"/>
          </p:cNvSpPr>
          <p:nvPr>
            <p:ph idx="1"/>
          </p:nvPr>
        </p:nvSpPr>
        <p:spPr>
          <a:xfrm>
            <a:off x="256848" y="2504470"/>
            <a:ext cx="3486425" cy="1824322"/>
          </a:xfrm>
        </p:spPr>
        <p:txBody>
          <a:bodyPr anchor="ctr">
            <a:noAutofit/>
          </a:bodyPr>
          <a:lstStyle/>
          <a:p>
            <a:pPr marL="0" indent="0">
              <a:buNone/>
            </a:pPr>
            <a:r>
              <a:rPr lang="zh-CN" altLang="en" sz="1600" dirty="0"/>
              <a:t>子图</a:t>
            </a:r>
            <a:r>
              <a:rPr lang="zh-CN" altLang="en-US" sz="1600" dirty="0"/>
              <a:t>范围：</a:t>
            </a:r>
            <a:endParaRPr lang="en" altLang="zh-CN" sz="1600" dirty="0"/>
          </a:p>
          <a:p>
            <a:r>
              <a:rPr lang="zh-CN" altLang="en-US" sz="1600" dirty="0"/>
              <a:t>起点：直接在对话中出现的</a:t>
            </a:r>
            <a:r>
              <a:rPr lang="en" altLang="zh-CN" sz="1600" dirty="0"/>
              <a:t>concepts (zero-hop concepts </a:t>
            </a:r>
            <a:r>
              <a:rPr lang="en-US" altLang="zh-CN" sz="1600" dirty="0"/>
              <a:t>V</a:t>
            </a:r>
            <a:r>
              <a:rPr lang="en-US" altLang="zh-CN" sz="1600" baseline="30000" dirty="0"/>
              <a:t>0</a:t>
            </a:r>
            <a:r>
              <a:rPr lang="en" altLang="zh-CN" sz="1600" dirty="0"/>
              <a:t>) </a:t>
            </a:r>
          </a:p>
          <a:p>
            <a:r>
              <a:rPr lang="zh-CN" altLang="en" sz="1600" dirty="0"/>
              <a:t>搜集</a:t>
            </a:r>
            <a:r>
              <a:rPr lang="zh-CN" altLang="en-US" sz="1600" dirty="0"/>
              <a:t>范围：</a:t>
            </a:r>
            <a:r>
              <a:rPr lang="en-US" altLang="zh-CN" sz="1600" dirty="0"/>
              <a:t>1-2</a:t>
            </a:r>
            <a:r>
              <a:rPr lang="zh-CN" altLang="en-US" sz="1600" dirty="0"/>
              <a:t>跳邻接点，（</a:t>
            </a:r>
            <a:r>
              <a:rPr lang="en-US" altLang="zh-CN" sz="1600" dirty="0"/>
              <a:t> V</a:t>
            </a:r>
            <a:r>
              <a:rPr lang="en-US" altLang="zh-CN" sz="1600" baseline="30000" dirty="0"/>
              <a:t>1</a:t>
            </a:r>
            <a:r>
              <a:rPr lang="zh-CN" altLang="en-US" sz="1600" dirty="0"/>
              <a:t>和</a:t>
            </a:r>
            <a:r>
              <a:rPr lang="en-US" altLang="zh-CN" sz="1600" dirty="0"/>
              <a:t>V</a:t>
            </a:r>
            <a:r>
              <a:rPr lang="en-US" altLang="zh-CN" sz="1600" baseline="30000" dirty="0"/>
              <a:t>2 </a:t>
            </a:r>
            <a:r>
              <a:rPr lang="zh-CN" altLang="en-US" sz="1600" dirty="0"/>
              <a:t>）</a:t>
            </a:r>
            <a:endParaRPr lang="en-US" altLang="zh-CN" sz="1600" dirty="0"/>
          </a:p>
          <a:p>
            <a:pPr marL="0" indent="0">
              <a:buNone/>
            </a:pPr>
            <a:endParaRPr kumimoji="1" lang="zh-CN" altLang="en-US" sz="1600" dirty="0"/>
          </a:p>
        </p:txBody>
      </p:sp>
      <p:pic>
        <p:nvPicPr>
          <p:cNvPr id="11" name="图片 10" descr="图示, 示意图&#10;&#10;描述已自动生成">
            <a:extLst>
              <a:ext uri="{FF2B5EF4-FFF2-40B4-BE49-F238E27FC236}">
                <a16:creationId xmlns:a16="http://schemas.microsoft.com/office/drawing/2014/main" id="{7578471E-DA98-B141-A8F7-0D3CA605BAC6}"/>
              </a:ext>
            </a:extLst>
          </p:cNvPr>
          <p:cNvPicPr>
            <a:picLocks noChangeAspect="1"/>
          </p:cNvPicPr>
          <p:nvPr/>
        </p:nvPicPr>
        <p:blipFill rotWithShape="1">
          <a:blip r:embed="rId6"/>
          <a:srcRect l="36184" r="-3" b="43466"/>
          <a:stretch/>
        </p:blipFill>
        <p:spPr>
          <a:xfrm>
            <a:off x="8001988" y="1062778"/>
            <a:ext cx="3629366" cy="4626004"/>
          </a:xfrm>
          <a:prstGeom prst="rect">
            <a:avLst/>
          </a:prstGeom>
        </p:spPr>
      </p:pic>
      <p:sp>
        <p:nvSpPr>
          <p:cNvPr id="12" name="矩形 11">
            <a:extLst>
              <a:ext uri="{FF2B5EF4-FFF2-40B4-BE49-F238E27FC236}">
                <a16:creationId xmlns:a16="http://schemas.microsoft.com/office/drawing/2014/main" id="{0805A231-5791-1243-B5D3-FAC627EFFB9C}"/>
              </a:ext>
            </a:extLst>
          </p:cNvPr>
          <p:cNvSpPr/>
          <p:nvPr/>
        </p:nvSpPr>
        <p:spPr>
          <a:xfrm>
            <a:off x="3982187" y="2519279"/>
            <a:ext cx="2969077" cy="1477328"/>
          </a:xfrm>
          <a:prstGeom prst="rect">
            <a:avLst/>
          </a:prstGeom>
        </p:spPr>
        <p:txBody>
          <a:bodyPr wrap="square">
            <a:spAutoFit/>
          </a:bodyPr>
          <a:lstStyle/>
          <a:p>
            <a:r>
              <a:rPr lang="zh-CN" altLang="en-US" dirty="0"/>
              <a:t>所有信息分成两类子图：</a:t>
            </a:r>
            <a:endParaRPr lang="en-US" altLang="zh-CN" dirty="0"/>
          </a:p>
          <a:p>
            <a:pPr marL="285750" indent="-285750">
              <a:buFont typeface="Arial" panose="020B0604020202020204" pitchFamily="34" charset="0"/>
              <a:buChar char="•"/>
            </a:pPr>
            <a:r>
              <a:rPr lang="en" altLang="zh-CN" dirty="0" err="1"/>
              <a:t>G</a:t>
            </a:r>
            <a:r>
              <a:rPr lang="en" altLang="zh-CN" baseline="-25000" dirty="0" err="1"/>
              <a:t>central</a:t>
            </a:r>
            <a:r>
              <a:rPr lang="en" altLang="zh-CN" dirty="0"/>
              <a:t> </a:t>
            </a:r>
            <a:r>
              <a:rPr lang="zh-CN" altLang="en-US" dirty="0"/>
              <a:t>： </a:t>
            </a:r>
            <a:r>
              <a:rPr lang="en-US" altLang="zh-CN" dirty="0"/>
              <a:t>V0</a:t>
            </a:r>
            <a:r>
              <a:rPr lang="zh-CN" altLang="en-US" dirty="0"/>
              <a:t>、</a:t>
            </a:r>
            <a:r>
              <a:rPr lang="en-US" altLang="zh-CN" dirty="0"/>
              <a:t>V1</a:t>
            </a:r>
            <a:r>
              <a:rPr lang="zh-CN" altLang="en-US" dirty="0"/>
              <a:t> 以及它们之间的</a:t>
            </a:r>
            <a:r>
              <a:rPr lang="en" altLang="zh-CN" dirty="0"/>
              <a:t>relations </a:t>
            </a:r>
          </a:p>
          <a:p>
            <a:pPr marL="285750" indent="-285750">
              <a:buFont typeface="Arial" panose="020B0604020202020204" pitchFamily="34" charset="0"/>
              <a:buChar char="•"/>
            </a:pPr>
            <a:r>
              <a:rPr lang="en" altLang="zh-CN" dirty="0" err="1"/>
              <a:t>G</a:t>
            </a:r>
            <a:r>
              <a:rPr lang="en" altLang="zh-CN" baseline="-25000" dirty="0" err="1"/>
              <a:t>outer</a:t>
            </a:r>
            <a:r>
              <a:rPr lang="en" altLang="zh-CN" dirty="0"/>
              <a:t> </a:t>
            </a:r>
            <a:r>
              <a:rPr lang="zh-CN" altLang="en-US" dirty="0"/>
              <a:t>：</a:t>
            </a:r>
            <a:r>
              <a:rPr lang="en" altLang="zh-CN" dirty="0"/>
              <a:t> V 1 </a:t>
            </a:r>
            <a:r>
              <a:rPr lang="zh-CN" altLang="en-US" dirty="0"/>
              <a:t>、</a:t>
            </a:r>
            <a:r>
              <a:rPr lang="en" altLang="zh-CN" dirty="0"/>
              <a:t>V 2 </a:t>
            </a:r>
            <a:r>
              <a:rPr lang="zh-CN" altLang="en" dirty="0"/>
              <a:t>以及</a:t>
            </a:r>
            <a:r>
              <a:rPr lang="zh-CN" altLang="en-US" dirty="0"/>
              <a:t>它们之间的</a:t>
            </a:r>
            <a:r>
              <a:rPr lang="en-US" altLang="zh-CN" dirty="0"/>
              <a:t>relations</a:t>
            </a:r>
            <a:endParaRPr lang="en" altLang="zh-CN" dirty="0"/>
          </a:p>
        </p:txBody>
      </p:sp>
      <p:sp>
        <p:nvSpPr>
          <p:cNvPr id="13" name="矩形 12">
            <a:extLst>
              <a:ext uri="{FF2B5EF4-FFF2-40B4-BE49-F238E27FC236}">
                <a16:creationId xmlns:a16="http://schemas.microsoft.com/office/drawing/2014/main" id="{CDE6C51A-FFC6-FA41-9FD3-86B2E29984E2}"/>
              </a:ext>
            </a:extLst>
          </p:cNvPr>
          <p:cNvSpPr/>
          <p:nvPr/>
        </p:nvSpPr>
        <p:spPr>
          <a:xfrm>
            <a:off x="329184" y="4607326"/>
            <a:ext cx="6096000" cy="707886"/>
          </a:xfrm>
          <a:prstGeom prst="rect">
            <a:avLst/>
          </a:prstGeom>
        </p:spPr>
        <p:txBody>
          <a:bodyPr>
            <a:spAutoFit/>
          </a:bodyPr>
          <a:lstStyle/>
          <a:p>
            <a:r>
              <a:rPr lang="en" altLang="zh-CN" sz="2000" dirty="0"/>
              <a:t>Encoding Latent Concept Flow </a:t>
            </a:r>
          </a:p>
          <a:p>
            <a:pPr lvl="1"/>
            <a:r>
              <a:rPr lang="en" altLang="zh-CN" sz="2000" dirty="0"/>
              <a:t>Central Flow Encoding</a:t>
            </a:r>
            <a:r>
              <a:rPr lang="zh-CN" altLang="en-US" sz="2000" dirty="0"/>
              <a:t>：</a:t>
            </a:r>
            <a:endParaRPr lang="en" altLang="zh-CN" sz="2000" dirty="0"/>
          </a:p>
        </p:txBody>
      </p:sp>
      <p:sp>
        <p:nvSpPr>
          <p:cNvPr id="14" name="矩形 13">
            <a:extLst>
              <a:ext uri="{FF2B5EF4-FFF2-40B4-BE49-F238E27FC236}">
                <a16:creationId xmlns:a16="http://schemas.microsoft.com/office/drawing/2014/main" id="{143D4CC8-113D-A04B-9FAD-0B7E5A316335}"/>
              </a:ext>
            </a:extLst>
          </p:cNvPr>
          <p:cNvSpPr/>
          <p:nvPr/>
        </p:nvSpPr>
        <p:spPr>
          <a:xfrm>
            <a:off x="3576795" y="4653855"/>
            <a:ext cx="3081293" cy="400110"/>
          </a:xfrm>
          <a:prstGeom prst="rect">
            <a:avLst/>
          </a:prstGeom>
        </p:spPr>
        <p:txBody>
          <a:bodyPr wrap="none">
            <a:spAutoFit/>
          </a:bodyPr>
          <a:lstStyle/>
          <a:p>
            <a:pPr lvl="1"/>
            <a:r>
              <a:rPr lang="en" altLang="zh-CN" sz="2000" dirty="0"/>
              <a:t>Outer Flow Encoding. </a:t>
            </a:r>
          </a:p>
        </p:txBody>
      </p:sp>
    </p:spTree>
    <p:extLst>
      <p:ext uri="{BB962C8B-B14F-4D97-AF65-F5344CB8AC3E}">
        <p14:creationId xmlns:p14="http://schemas.microsoft.com/office/powerpoint/2010/main" val="2954748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B2B71979-1719-3643-A3C9-54F9AA83561E}"/>
              </a:ext>
            </a:extLst>
          </p:cNvPr>
          <p:cNvSpPr txBox="1">
            <a:spLocks/>
          </p:cNvSpPr>
          <p:nvPr/>
        </p:nvSpPr>
        <p:spPr>
          <a:xfrm>
            <a:off x="420312" y="0"/>
            <a:ext cx="1135137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altLang="zh-CN" sz="2800" b="1" dirty="0"/>
              <a:t>Grounded Conversation Generation as Guided Traverses in Commonsense Knowledge Graphs</a:t>
            </a:r>
            <a:r>
              <a:rPr lang="zh-CN" altLang="en-US" sz="2800" b="1" dirty="0"/>
              <a:t>（</a:t>
            </a:r>
            <a:r>
              <a:rPr lang="en-US" altLang="zh-CN" sz="2800" b="1" dirty="0"/>
              <a:t>ACL2020</a:t>
            </a:r>
            <a:r>
              <a:rPr lang="zh-CN" altLang="en-US" sz="2800" b="1" dirty="0"/>
              <a:t>）</a:t>
            </a:r>
            <a:endParaRPr kumimoji="1" lang="zh-CN" altLang="en-US" sz="2800" dirty="0"/>
          </a:p>
        </p:txBody>
      </p:sp>
      <p:sp>
        <p:nvSpPr>
          <p:cNvPr id="24" name="文本框 23">
            <a:extLst>
              <a:ext uri="{FF2B5EF4-FFF2-40B4-BE49-F238E27FC236}">
                <a16:creationId xmlns:a16="http://schemas.microsoft.com/office/drawing/2014/main" id="{32DBA8B2-6D81-D34C-A2A2-2043FF3C8561}"/>
              </a:ext>
            </a:extLst>
          </p:cNvPr>
          <p:cNvSpPr txBox="1"/>
          <p:nvPr/>
        </p:nvSpPr>
        <p:spPr>
          <a:xfrm>
            <a:off x="5223584" y="1104755"/>
            <a:ext cx="3877985" cy="461665"/>
          </a:xfrm>
          <a:prstGeom prst="rect">
            <a:avLst/>
          </a:prstGeom>
          <a:noFill/>
        </p:spPr>
        <p:txBody>
          <a:bodyPr wrap="none" rtlCol="0">
            <a:spAutoFit/>
          </a:bodyPr>
          <a:lstStyle/>
          <a:p>
            <a:r>
              <a:rPr kumimoji="1" lang="zh-CN" altLang="en-US" sz="2400" dirty="0"/>
              <a:t>常识知识与文本的融合过程</a:t>
            </a:r>
          </a:p>
        </p:txBody>
      </p:sp>
      <p:grpSp>
        <p:nvGrpSpPr>
          <p:cNvPr id="33" name="组合 32">
            <a:extLst>
              <a:ext uri="{FF2B5EF4-FFF2-40B4-BE49-F238E27FC236}">
                <a16:creationId xmlns:a16="http://schemas.microsoft.com/office/drawing/2014/main" id="{35930C4A-6D97-954A-8BF1-F5B0A0F8DA71}"/>
              </a:ext>
            </a:extLst>
          </p:cNvPr>
          <p:cNvGrpSpPr/>
          <p:nvPr/>
        </p:nvGrpSpPr>
        <p:grpSpPr>
          <a:xfrm>
            <a:off x="4551415" y="1357524"/>
            <a:ext cx="7609951" cy="5155872"/>
            <a:chOff x="4551415" y="1357524"/>
            <a:chExt cx="7609951" cy="5155872"/>
          </a:xfrm>
        </p:grpSpPr>
        <p:pic>
          <p:nvPicPr>
            <p:cNvPr id="14" name="图片 13" descr="图示, 维恩图&#10;&#10;描述已自动生成">
              <a:extLst>
                <a:ext uri="{FF2B5EF4-FFF2-40B4-BE49-F238E27FC236}">
                  <a16:creationId xmlns:a16="http://schemas.microsoft.com/office/drawing/2014/main" id="{21B39967-0293-9D4B-9FC6-7CA6FE4304A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518274" y="3828380"/>
              <a:ext cx="5750299" cy="1069500"/>
            </a:xfrm>
            <a:prstGeom prst="rect">
              <a:avLst/>
            </a:prstGeom>
          </p:spPr>
        </p:pic>
        <p:pic>
          <p:nvPicPr>
            <p:cNvPr id="16" name="图片 15" descr="图片包含 形状&#10;&#10;描述已自动生成">
              <a:extLst>
                <a:ext uri="{FF2B5EF4-FFF2-40B4-BE49-F238E27FC236}">
                  <a16:creationId xmlns:a16="http://schemas.microsoft.com/office/drawing/2014/main" id="{3458DF43-7B01-214F-8DD1-ECD8D5C0EF6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540870" y="1650299"/>
              <a:ext cx="3620496" cy="595150"/>
            </a:xfrm>
            <a:prstGeom prst="rect">
              <a:avLst/>
            </a:prstGeom>
          </p:spPr>
        </p:pic>
        <p:pic>
          <p:nvPicPr>
            <p:cNvPr id="18" name="图片 17" descr="图片包含 徽标&#10;&#10;描述已自动生成">
              <a:extLst>
                <a:ext uri="{FF2B5EF4-FFF2-40B4-BE49-F238E27FC236}">
                  <a16:creationId xmlns:a16="http://schemas.microsoft.com/office/drawing/2014/main" id="{185716D6-72ED-144D-AC1A-C2D3D36F66D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463094" y="2208853"/>
              <a:ext cx="3640416" cy="658742"/>
            </a:xfrm>
            <a:prstGeom prst="rect">
              <a:avLst/>
            </a:prstGeom>
          </p:spPr>
        </p:pic>
        <p:pic>
          <p:nvPicPr>
            <p:cNvPr id="20" name="图片 19" descr="图片包含 徽标&#10;&#10;描述已自动生成">
              <a:extLst>
                <a:ext uri="{FF2B5EF4-FFF2-40B4-BE49-F238E27FC236}">
                  <a16:creationId xmlns:a16="http://schemas.microsoft.com/office/drawing/2014/main" id="{8E2CF7DD-669E-0647-B596-4508E350A44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551415" y="1357524"/>
              <a:ext cx="4428310" cy="1068232"/>
            </a:xfrm>
            <a:prstGeom prst="rect">
              <a:avLst/>
            </a:prstGeom>
          </p:spPr>
        </p:pic>
        <p:pic>
          <p:nvPicPr>
            <p:cNvPr id="26" name="图片 25" descr="图片包含 文本&#10;&#10;描述已自动生成">
              <a:extLst>
                <a:ext uri="{FF2B5EF4-FFF2-40B4-BE49-F238E27FC236}">
                  <a16:creationId xmlns:a16="http://schemas.microsoft.com/office/drawing/2014/main" id="{A3CA03F0-0968-7447-AC80-41DE41F90667}"/>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611122" y="4597559"/>
              <a:ext cx="5053916" cy="1069501"/>
            </a:xfrm>
            <a:prstGeom prst="rect">
              <a:avLst/>
            </a:prstGeom>
          </p:spPr>
        </p:pic>
        <p:pic>
          <p:nvPicPr>
            <p:cNvPr id="28" name="图片 27" descr="示意图&#10;&#10;描述已自动生成">
              <a:extLst>
                <a:ext uri="{FF2B5EF4-FFF2-40B4-BE49-F238E27FC236}">
                  <a16:creationId xmlns:a16="http://schemas.microsoft.com/office/drawing/2014/main" id="{C5ACD885-EED6-AD4E-8298-DFBD8E6E0EAD}"/>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179310" y="2839910"/>
              <a:ext cx="3917540" cy="1349583"/>
            </a:xfrm>
            <a:prstGeom prst="rect">
              <a:avLst/>
            </a:prstGeom>
          </p:spPr>
        </p:pic>
        <p:pic>
          <p:nvPicPr>
            <p:cNvPr id="30" name="图片 29" descr="图片包含 徽标&#10;&#10;描述已自动生成">
              <a:extLst>
                <a:ext uri="{FF2B5EF4-FFF2-40B4-BE49-F238E27FC236}">
                  <a16:creationId xmlns:a16="http://schemas.microsoft.com/office/drawing/2014/main" id="{0D32F215-C84A-C54B-BB1E-9D550F027612}"/>
                </a:ext>
              </a:extLst>
            </p:cNvPr>
            <p:cNvPicPr>
              <a:picLocks noChangeAspect="1"/>
            </p:cNvPicPr>
            <p:nvPr/>
          </p:nvPicPr>
          <p:blipFill>
            <a:blip r:embed="rId9"/>
            <a:stretch>
              <a:fillRect/>
            </a:stretch>
          </p:blipFill>
          <p:spPr>
            <a:xfrm>
              <a:off x="5518274" y="5443896"/>
              <a:ext cx="5517648" cy="1069500"/>
            </a:xfrm>
            <a:prstGeom prst="rect">
              <a:avLst/>
            </a:prstGeom>
          </p:spPr>
        </p:pic>
      </p:grpSp>
      <p:grpSp>
        <p:nvGrpSpPr>
          <p:cNvPr id="32" name="组合 31">
            <a:extLst>
              <a:ext uri="{FF2B5EF4-FFF2-40B4-BE49-F238E27FC236}">
                <a16:creationId xmlns:a16="http://schemas.microsoft.com/office/drawing/2014/main" id="{C2AE587D-F8AD-ED4C-9E5C-31C93DC96B3B}"/>
              </a:ext>
            </a:extLst>
          </p:cNvPr>
          <p:cNvGrpSpPr/>
          <p:nvPr/>
        </p:nvGrpSpPr>
        <p:grpSpPr>
          <a:xfrm>
            <a:off x="160285" y="1313888"/>
            <a:ext cx="4803272" cy="5024444"/>
            <a:chOff x="-33945" y="1303863"/>
            <a:chExt cx="4803272" cy="5024444"/>
          </a:xfrm>
        </p:grpSpPr>
        <p:pic>
          <p:nvPicPr>
            <p:cNvPr id="12" name="图片 11" descr="图示, 示意图&#10;&#10;描述已自动生成">
              <a:extLst>
                <a:ext uri="{FF2B5EF4-FFF2-40B4-BE49-F238E27FC236}">
                  <a16:creationId xmlns:a16="http://schemas.microsoft.com/office/drawing/2014/main" id="{213BE7BE-85B4-0340-AD91-7064A28196DC}"/>
                </a:ext>
              </a:extLst>
            </p:cNvPr>
            <p:cNvPicPr>
              <a:picLocks noChangeAspect="1"/>
            </p:cNvPicPr>
            <p:nvPr/>
          </p:nvPicPr>
          <p:blipFill rotWithShape="1">
            <a:blip r:embed="rId10">
              <a:clrChange>
                <a:clrFrom>
                  <a:srgbClr val="FFFFFF"/>
                </a:clrFrom>
                <a:clrTo>
                  <a:srgbClr val="FFFFFF">
                    <a:alpha val="0"/>
                  </a:srgbClr>
                </a:clrTo>
              </a:clrChange>
            </a:blip>
            <a:srcRect l="2465" t="-1" r="1854" b="30308"/>
            <a:stretch/>
          </p:blipFill>
          <p:spPr>
            <a:xfrm>
              <a:off x="-33945" y="1303863"/>
              <a:ext cx="4450978" cy="4664758"/>
            </a:xfrm>
            <a:prstGeom prst="rect">
              <a:avLst/>
            </a:prstGeom>
          </p:spPr>
        </p:pic>
        <p:sp>
          <p:nvSpPr>
            <p:cNvPr id="23" name="左大括号 22">
              <a:extLst>
                <a:ext uri="{FF2B5EF4-FFF2-40B4-BE49-F238E27FC236}">
                  <a16:creationId xmlns:a16="http://schemas.microsoft.com/office/drawing/2014/main" id="{50B077B7-E5CD-0E47-8AF7-82B8A7A1649A}"/>
                </a:ext>
              </a:extLst>
            </p:cNvPr>
            <p:cNvSpPr/>
            <p:nvPr/>
          </p:nvSpPr>
          <p:spPr>
            <a:xfrm>
              <a:off x="4357185" y="1325563"/>
              <a:ext cx="412142" cy="5002744"/>
            </a:xfrm>
            <a:prstGeom prst="leftBrace">
              <a:avLst>
                <a:gd name="adj1" fmla="val 8333"/>
                <a:gd name="adj2" fmla="val 79702"/>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kumimoji="1" lang="zh-CN" altLang="en-US"/>
            </a:p>
          </p:txBody>
        </p:sp>
        <p:sp>
          <p:nvSpPr>
            <p:cNvPr id="31" name="圆角矩形 30">
              <a:extLst>
                <a:ext uri="{FF2B5EF4-FFF2-40B4-BE49-F238E27FC236}">
                  <a16:creationId xmlns:a16="http://schemas.microsoft.com/office/drawing/2014/main" id="{031EA146-890E-AC4A-BEBB-CC95DC9196E4}"/>
                </a:ext>
              </a:extLst>
            </p:cNvPr>
            <p:cNvSpPr/>
            <p:nvPr/>
          </p:nvSpPr>
          <p:spPr>
            <a:xfrm>
              <a:off x="0" y="4500563"/>
              <a:ext cx="4297100" cy="1522834"/>
            </a:xfrm>
            <a:prstGeom prst="roundRect">
              <a:avLst/>
            </a:prstGeom>
            <a:solidFill>
              <a:srgbClr val="F2A670">
                <a:alpha val="2196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Tree>
    <p:extLst>
      <p:ext uri="{BB962C8B-B14F-4D97-AF65-F5344CB8AC3E}">
        <p14:creationId xmlns:p14="http://schemas.microsoft.com/office/powerpoint/2010/main" val="3308641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示, 示意图&#10;&#10;描述已自动生成">
            <a:extLst>
              <a:ext uri="{FF2B5EF4-FFF2-40B4-BE49-F238E27FC236}">
                <a16:creationId xmlns:a16="http://schemas.microsoft.com/office/drawing/2014/main" id="{305D26CF-186F-C04E-99CB-C264DFBEBEEA}"/>
              </a:ext>
            </a:extLst>
          </p:cNvPr>
          <p:cNvPicPr>
            <a:picLocks noChangeAspect="1"/>
          </p:cNvPicPr>
          <p:nvPr/>
        </p:nvPicPr>
        <p:blipFill rotWithShape="1">
          <a:blip r:embed="rId3"/>
          <a:srcRect l="-4229" t="37709" r="-4" b="-2"/>
          <a:stretch/>
        </p:blipFill>
        <p:spPr>
          <a:xfrm>
            <a:off x="0" y="1325563"/>
            <a:ext cx="5237423" cy="4503737"/>
          </a:xfrm>
          <a:prstGeom prst="rect">
            <a:avLst/>
          </a:prstGeom>
        </p:spPr>
      </p:pic>
      <p:sp>
        <p:nvSpPr>
          <p:cNvPr id="5" name="标题 1">
            <a:extLst>
              <a:ext uri="{FF2B5EF4-FFF2-40B4-BE49-F238E27FC236}">
                <a16:creationId xmlns:a16="http://schemas.microsoft.com/office/drawing/2014/main" id="{0E28D1D2-290D-B54B-96C6-72A54A936FCD}"/>
              </a:ext>
            </a:extLst>
          </p:cNvPr>
          <p:cNvSpPr txBox="1">
            <a:spLocks/>
          </p:cNvSpPr>
          <p:nvPr/>
        </p:nvSpPr>
        <p:spPr>
          <a:xfrm>
            <a:off x="420312" y="0"/>
            <a:ext cx="1135137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altLang="zh-CN" sz="2800" b="1" dirty="0"/>
              <a:t>Grounded Conversation Generation as Guided Traverses in Commonsense Knowledge Graphs</a:t>
            </a:r>
            <a:r>
              <a:rPr lang="zh-CN" altLang="en-US" sz="2800" b="1" dirty="0"/>
              <a:t>（</a:t>
            </a:r>
            <a:r>
              <a:rPr lang="en-US" altLang="zh-CN" sz="2800" b="1" dirty="0"/>
              <a:t>ACL2020</a:t>
            </a:r>
            <a:r>
              <a:rPr lang="zh-CN" altLang="en-US" sz="2800" b="1" dirty="0"/>
              <a:t>）</a:t>
            </a:r>
            <a:endParaRPr kumimoji="1" lang="zh-CN" altLang="en-US" sz="2800" dirty="0"/>
          </a:p>
        </p:txBody>
      </p:sp>
      <p:sp>
        <p:nvSpPr>
          <p:cNvPr id="6" name="圆角矩形 5">
            <a:extLst>
              <a:ext uri="{FF2B5EF4-FFF2-40B4-BE49-F238E27FC236}">
                <a16:creationId xmlns:a16="http://schemas.microsoft.com/office/drawing/2014/main" id="{CA2B5275-BFD5-0844-AAB8-BF5A828D4494}"/>
              </a:ext>
            </a:extLst>
          </p:cNvPr>
          <p:cNvSpPr/>
          <p:nvPr/>
        </p:nvSpPr>
        <p:spPr>
          <a:xfrm>
            <a:off x="470161" y="3577431"/>
            <a:ext cx="4873364" cy="1522834"/>
          </a:xfrm>
          <a:prstGeom prst="roundRect">
            <a:avLst/>
          </a:prstGeom>
          <a:solidFill>
            <a:srgbClr val="F2A670">
              <a:alpha val="2196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8" name="图片 7" descr="徽标&#10;&#10;描述已自动生成">
            <a:extLst>
              <a:ext uri="{FF2B5EF4-FFF2-40B4-BE49-F238E27FC236}">
                <a16:creationId xmlns:a16="http://schemas.microsoft.com/office/drawing/2014/main" id="{B5C32B2B-4E0B-F548-B71B-F8C90EBC979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186544" y="1799154"/>
            <a:ext cx="4750059" cy="956248"/>
          </a:xfrm>
          <a:prstGeom prst="rect">
            <a:avLst/>
          </a:prstGeom>
        </p:spPr>
      </p:pic>
      <p:sp>
        <p:nvSpPr>
          <p:cNvPr id="9" name="文本框 8">
            <a:extLst>
              <a:ext uri="{FF2B5EF4-FFF2-40B4-BE49-F238E27FC236}">
                <a16:creationId xmlns:a16="http://schemas.microsoft.com/office/drawing/2014/main" id="{1237629E-5D42-2247-8392-1243D84DD9BE}"/>
              </a:ext>
            </a:extLst>
          </p:cNvPr>
          <p:cNvSpPr txBox="1"/>
          <p:nvPr/>
        </p:nvSpPr>
        <p:spPr>
          <a:xfrm>
            <a:off x="5900738" y="1614488"/>
            <a:ext cx="3416320" cy="369332"/>
          </a:xfrm>
          <a:prstGeom prst="rect">
            <a:avLst/>
          </a:prstGeom>
          <a:noFill/>
        </p:spPr>
        <p:txBody>
          <a:bodyPr wrap="none" rtlCol="0">
            <a:spAutoFit/>
          </a:bodyPr>
          <a:lstStyle/>
          <a:p>
            <a:r>
              <a:rPr kumimoji="1" lang="zh-CN" altLang="en-US" dirty="0"/>
              <a:t>首先</a:t>
            </a:r>
            <a:r>
              <a:rPr kumimoji="1" lang="zh-CN" altLang="en-US"/>
              <a:t>选取信息来源（门机制</a:t>
            </a:r>
            <a:r>
              <a:rPr kumimoji="1" lang="zh-CN" altLang="en-US" dirty="0"/>
              <a:t>）：</a:t>
            </a:r>
          </a:p>
        </p:txBody>
      </p:sp>
      <p:pic>
        <p:nvPicPr>
          <p:cNvPr id="11" name="图片 10" descr="文本, 信件&#10;&#10;描述已自动生成">
            <a:extLst>
              <a:ext uri="{FF2B5EF4-FFF2-40B4-BE49-F238E27FC236}">
                <a16:creationId xmlns:a16="http://schemas.microsoft.com/office/drawing/2014/main" id="{6D932C8F-9ED9-0741-9BD5-584CCEA584C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282907" y="3228993"/>
            <a:ext cx="4813300" cy="1587500"/>
          </a:xfrm>
          <a:prstGeom prst="rect">
            <a:avLst/>
          </a:prstGeom>
        </p:spPr>
      </p:pic>
      <p:sp>
        <p:nvSpPr>
          <p:cNvPr id="12" name="文本框 11">
            <a:extLst>
              <a:ext uri="{FF2B5EF4-FFF2-40B4-BE49-F238E27FC236}">
                <a16:creationId xmlns:a16="http://schemas.microsoft.com/office/drawing/2014/main" id="{21C2C569-318E-C04C-9628-3F6194C1DA7E}"/>
              </a:ext>
            </a:extLst>
          </p:cNvPr>
          <p:cNvSpPr txBox="1"/>
          <p:nvPr/>
        </p:nvSpPr>
        <p:spPr>
          <a:xfrm>
            <a:off x="5900738" y="2807531"/>
            <a:ext cx="2313454" cy="369332"/>
          </a:xfrm>
          <a:prstGeom prst="rect">
            <a:avLst/>
          </a:prstGeom>
          <a:noFill/>
        </p:spPr>
        <p:txBody>
          <a:bodyPr wrap="none" rtlCol="0">
            <a:spAutoFit/>
          </a:bodyPr>
          <a:lstStyle/>
          <a:p>
            <a:r>
              <a:rPr kumimoji="1" lang="zh-CN" altLang="en-US" dirty="0"/>
              <a:t>接着计算输出的分布</a:t>
            </a:r>
            <a:r>
              <a:rPr kumimoji="1" lang="en-US" altLang="zh-CN" dirty="0"/>
              <a:t>:</a:t>
            </a:r>
            <a:endParaRPr kumimoji="1" lang="zh-CN" altLang="en-US" dirty="0"/>
          </a:p>
        </p:txBody>
      </p:sp>
      <p:sp>
        <p:nvSpPr>
          <p:cNvPr id="14" name="文本框 13">
            <a:extLst>
              <a:ext uri="{FF2B5EF4-FFF2-40B4-BE49-F238E27FC236}">
                <a16:creationId xmlns:a16="http://schemas.microsoft.com/office/drawing/2014/main" id="{C4981426-E4F9-8848-9F1E-18F2E6905EF5}"/>
              </a:ext>
            </a:extLst>
          </p:cNvPr>
          <p:cNvSpPr txBox="1"/>
          <p:nvPr/>
        </p:nvSpPr>
        <p:spPr>
          <a:xfrm>
            <a:off x="5900738" y="4710961"/>
            <a:ext cx="1390124" cy="369332"/>
          </a:xfrm>
          <a:prstGeom prst="rect">
            <a:avLst/>
          </a:prstGeom>
          <a:noFill/>
        </p:spPr>
        <p:txBody>
          <a:bodyPr wrap="none" rtlCol="0">
            <a:spAutoFit/>
          </a:bodyPr>
          <a:lstStyle/>
          <a:p>
            <a:r>
              <a:rPr kumimoji="1" lang="zh-CN" altLang="en-US" dirty="0"/>
              <a:t>目标函数为</a:t>
            </a:r>
            <a:r>
              <a:rPr kumimoji="1" lang="en-US" altLang="zh-CN" dirty="0"/>
              <a:t>:</a:t>
            </a:r>
            <a:endParaRPr kumimoji="1" lang="zh-CN" altLang="en-US" dirty="0"/>
          </a:p>
        </p:txBody>
      </p:sp>
      <p:pic>
        <p:nvPicPr>
          <p:cNvPr id="16" name="图片 15" descr="图形用户界面, 文本&#10;&#10;中度可信度描述已自动生成">
            <a:extLst>
              <a:ext uri="{FF2B5EF4-FFF2-40B4-BE49-F238E27FC236}">
                <a16:creationId xmlns:a16="http://schemas.microsoft.com/office/drawing/2014/main" id="{A606F87A-BB2C-DE40-BCA0-27154DB220B1}"/>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758049" y="5374296"/>
            <a:ext cx="4691989" cy="1345627"/>
          </a:xfrm>
          <a:prstGeom prst="rect">
            <a:avLst/>
          </a:prstGeom>
        </p:spPr>
      </p:pic>
      <p:pic>
        <p:nvPicPr>
          <p:cNvPr id="18" name="图片 17" descr="图示, 示意图&#10;&#10;描述已自动生成">
            <a:extLst>
              <a:ext uri="{FF2B5EF4-FFF2-40B4-BE49-F238E27FC236}">
                <a16:creationId xmlns:a16="http://schemas.microsoft.com/office/drawing/2014/main" id="{48C0564A-3653-2D4C-BF17-DB7566E2C07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271486" y="4751090"/>
            <a:ext cx="3665117" cy="1216300"/>
          </a:xfrm>
          <a:prstGeom prst="rect">
            <a:avLst/>
          </a:prstGeom>
        </p:spPr>
      </p:pic>
      <p:sp>
        <p:nvSpPr>
          <p:cNvPr id="19" name="左大括号 18">
            <a:extLst>
              <a:ext uri="{FF2B5EF4-FFF2-40B4-BE49-F238E27FC236}">
                <a16:creationId xmlns:a16="http://schemas.microsoft.com/office/drawing/2014/main" id="{D5238C69-E9D2-3442-87E4-79BDCFA906AC}"/>
              </a:ext>
            </a:extLst>
          </p:cNvPr>
          <p:cNvSpPr/>
          <p:nvPr/>
        </p:nvSpPr>
        <p:spPr>
          <a:xfrm>
            <a:off x="5465034" y="1799153"/>
            <a:ext cx="412142" cy="4503737"/>
          </a:xfrm>
          <a:prstGeom prst="leftBrace">
            <a:avLst>
              <a:gd name="adj1" fmla="val 8333"/>
              <a:gd name="adj2" fmla="val 58447"/>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3637747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5CF286B-F4B4-7141-9F25-790DE4C3C2ED}"/>
              </a:ext>
            </a:extLst>
          </p:cNvPr>
          <p:cNvSpPr txBox="1">
            <a:spLocks/>
          </p:cNvSpPr>
          <p:nvPr/>
        </p:nvSpPr>
        <p:spPr>
          <a:xfrm>
            <a:off x="228600" y="145550"/>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altLang="zh-CN" sz="1600" b="1" kern="1200" dirty="0">
                <a:solidFill>
                  <a:schemeClr val="bg1"/>
                </a:solidFill>
                <a:latin typeface="+mj-lt"/>
                <a:ea typeface="+mj-ea"/>
                <a:cs typeface="+mj-cs"/>
              </a:rPr>
              <a:t>Grounded Conversation Generation as Guided Traverses in Commonsense Knowledge Graphs</a:t>
            </a:r>
            <a:r>
              <a:rPr lang="zh-CN" altLang="en-US" sz="1600" b="1" kern="1200" dirty="0">
                <a:solidFill>
                  <a:schemeClr val="bg1"/>
                </a:solidFill>
                <a:latin typeface="+mj-lt"/>
                <a:ea typeface="+mj-ea"/>
                <a:cs typeface="+mj-cs"/>
              </a:rPr>
              <a:t>（</a:t>
            </a:r>
            <a:r>
              <a:rPr lang="en-US" altLang="zh-CN" sz="1600" b="1" kern="1200" dirty="0">
                <a:solidFill>
                  <a:schemeClr val="bg1"/>
                </a:solidFill>
                <a:latin typeface="+mj-lt"/>
                <a:ea typeface="+mj-ea"/>
                <a:cs typeface="+mj-cs"/>
              </a:rPr>
              <a:t>ACL2020</a:t>
            </a:r>
            <a:r>
              <a:rPr lang="zh-CN" altLang="en-US" sz="1600" b="1" kern="1200" dirty="0">
                <a:solidFill>
                  <a:schemeClr val="bg1"/>
                </a:solidFill>
                <a:latin typeface="+mj-lt"/>
                <a:ea typeface="+mj-ea"/>
                <a:cs typeface="+mj-cs"/>
              </a:rPr>
              <a:t>）实验结果</a:t>
            </a:r>
            <a:endParaRPr kumimoji="1" lang="en-US" altLang="zh-CN" sz="1600" kern="1200" dirty="0">
              <a:solidFill>
                <a:schemeClr val="bg1"/>
              </a:solidFill>
              <a:latin typeface="+mj-lt"/>
              <a:ea typeface="+mj-ea"/>
              <a:cs typeface="+mj-cs"/>
            </a:endParaRPr>
          </a:p>
        </p:txBody>
      </p:sp>
      <p:pic>
        <p:nvPicPr>
          <p:cNvPr id="7" name="图片 6" descr="表格&#10;&#10;描述已自动生成">
            <a:extLst>
              <a:ext uri="{FF2B5EF4-FFF2-40B4-BE49-F238E27FC236}">
                <a16:creationId xmlns:a16="http://schemas.microsoft.com/office/drawing/2014/main" id="{69795D41-19B2-7741-BFC7-20B59C759BC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100587" y="145550"/>
            <a:ext cx="10362876" cy="6269538"/>
          </a:xfrm>
          <a:prstGeom prst="rect">
            <a:avLst/>
          </a:prstGeom>
        </p:spPr>
      </p:pic>
    </p:spTree>
    <p:extLst>
      <p:ext uri="{BB962C8B-B14F-4D97-AF65-F5344CB8AC3E}">
        <p14:creationId xmlns:p14="http://schemas.microsoft.com/office/powerpoint/2010/main" val="53512230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6771</TotalTime>
  <Words>3271</Words>
  <Application>Microsoft Macintosh PowerPoint</Application>
  <PresentationFormat>宽屏</PresentationFormat>
  <Paragraphs>296</Paragraphs>
  <Slides>40</Slides>
  <Notes>33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40</vt:i4>
      </vt:variant>
    </vt:vector>
  </HeadingPairs>
  <TitlesOfParts>
    <vt:vector size="48" baseType="lpstr">
      <vt:lpstr>等线</vt:lpstr>
      <vt:lpstr>等线 Light</vt:lpstr>
      <vt:lpstr>CMSY10</vt:lpstr>
      <vt:lpstr>NimbusRomNo9L</vt:lpstr>
      <vt:lpstr>Arial</vt:lpstr>
      <vt:lpstr>Calibri</vt:lpstr>
      <vt:lpstr>Cambria Math</vt:lpstr>
      <vt:lpstr>Office 主题​​</vt:lpstr>
      <vt:lpstr>结合常识知识的对话生成</vt:lpstr>
      <vt:lpstr>三篇文章</vt:lpstr>
      <vt:lpstr>Grounded Conversation Generation as Guided Traverses in Commonsense Knowledge Graphs（ACL2020）</vt:lpstr>
      <vt:lpstr>PowerPoint 演示文稿</vt:lpstr>
      <vt:lpstr>Grounded Conversation Generation as Guided Traverses in Commonsense Knowledge Graphs（ACL2020）</vt:lpstr>
      <vt:lpstr>Grounded Conversation Generation as Guided Traverses in Commonsense Knowledge Graphs（ACL2020）</vt:lpstr>
      <vt:lpstr>PowerPoint 演示文稿</vt:lpstr>
      <vt:lpstr>PowerPoint 演示文稿</vt:lpstr>
      <vt:lpstr>PowerPoint 演示文稿</vt:lpstr>
      <vt:lpstr>实验结果 人工评价和证明人工评价有意义 </vt:lpstr>
      <vt:lpstr>实验结果 2跳的词选择对最终结果的影响 </vt:lpstr>
      <vt:lpstr>实验结果：更多跳包含的范围</vt:lpstr>
      <vt:lpstr>PowerPoint 演示文稿</vt:lpstr>
      <vt:lpstr>case study：attention</vt:lpstr>
      <vt:lpstr>case study：attention分布</vt:lpstr>
      <vt:lpstr>Like hiking? You probably enjoy nature: Persona-grounded Dialog with Commonsense Expansions（EMNLP2020） </vt:lpstr>
      <vt:lpstr>Like hiking? You probably enjoy nature: Persona-grounded Dialog with Commonsense Expansions（EMNLP2020） </vt:lpstr>
      <vt:lpstr>Like hiking? You probably enjoy nature: Persona-grounded Dialog with Commonsense Expansions（EMNLP2020） </vt:lpstr>
      <vt:lpstr>Like hiking? You probably enjoy nature: Persona-grounded Dialog with Commonsense Expansions（EMNLP2020） </vt:lpstr>
      <vt:lpstr>PowerPoint 演示文稿</vt:lpstr>
      <vt:lpstr>PowerPoint 演示文稿</vt:lpstr>
      <vt:lpstr>PowerPoint 演示文稿</vt:lpstr>
      <vt:lpstr>人工评价</vt:lpstr>
      <vt:lpstr>PowerPoint 演示文稿</vt:lpstr>
      <vt:lpstr>PowerPoint 演示文稿</vt:lpstr>
      <vt:lpstr>Examples  </vt:lpstr>
      <vt:lpstr>CARE: Commonsense-Aware Emotional Response Generation with Latent Concepts （ AAAI-2021 ）</vt:lpstr>
      <vt:lpstr>PowerPoint 演示文稿</vt:lpstr>
      <vt:lpstr>PowerPoint 演示文稿</vt:lpstr>
      <vt:lpstr>PowerPoint 演示文稿</vt:lpstr>
      <vt:lpstr>CARE: Commonsense-Aware Emotional Response Generation with Latent Concepts （ AAAI-2021 ） </vt:lpstr>
      <vt:lpstr>CARE: Commonsense-Aware Emotional Response Generation with Latent Concepts （ AAAI-2021 ） </vt:lpstr>
      <vt:lpstr>CARE: Commonsense-Aware Emotional Response Generation with Latent Concepts （ AAAI-2021 ）</vt:lpstr>
      <vt:lpstr>实验结果 </vt:lpstr>
      <vt:lpstr>Ablation study  </vt:lpstr>
      <vt:lpstr>参数实验</vt:lpstr>
      <vt:lpstr>PowerPoint 演示文稿</vt:lpstr>
      <vt:lpstr>总结延伸</vt:lpstr>
      <vt:lpstr>PowerPoint 演示文稿</vt:lpstr>
      <vt:lpstr>新的idea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结合常识知识的对话生成</dc:title>
  <dc:creator>李 扭扭</dc:creator>
  <cp:lastModifiedBy>李 扭扭</cp:lastModifiedBy>
  <cp:revision>116</cp:revision>
  <dcterms:created xsi:type="dcterms:W3CDTF">2021-05-20T06:57:48Z</dcterms:created>
  <dcterms:modified xsi:type="dcterms:W3CDTF">2021-05-25T08:12:27Z</dcterms:modified>
</cp:coreProperties>
</file>